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90" r:id="rId3"/>
    <p:sldId id="303" r:id="rId4"/>
    <p:sldId id="291" r:id="rId5"/>
    <p:sldId id="304" r:id="rId6"/>
    <p:sldId id="305" r:id="rId7"/>
    <p:sldId id="307" r:id="rId8"/>
    <p:sldId id="306" r:id="rId9"/>
    <p:sldId id="308" r:id="rId10"/>
    <p:sldId id="309" r:id="rId11"/>
    <p:sldId id="328" r:id="rId12"/>
    <p:sldId id="310" r:id="rId13"/>
    <p:sldId id="325" r:id="rId14"/>
    <p:sldId id="326" r:id="rId15"/>
    <p:sldId id="327" r:id="rId16"/>
    <p:sldId id="314" r:id="rId17"/>
    <p:sldId id="329" r:id="rId18"/>
    <p:sldId id="330" r:id="rId19"/>
    <p:sldId id="331" r:id="rId20"/>
    <p:sldId id="319" r:id="rId21"/>
    <p:sldId id="332" r:id="rId22"/>
    <p:sldId id="333" r:id="rId23"/>
    <p:sldId id="334" r:id="rId24"/>
    <p:sldId id="324" r:id="rId25"/>
    <p:sldId id="288" r:id="rId26"/>
    <p:sldId id="30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B4A6A7-2F31-4A6F-A09F-C1DFAAC1C7FB}" v="120" dt="2025-06-27T20:49:39.4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60" d="100"/>
          <a:sy n="60" d="100"/>
        </p:scale>
        <p:origin x="908" y="48"/>
      </p:cViewPr>
      <p:guideLst>
        <p:guide orient="horz" pos="2184"/>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9A9B8-322C-4B51-A871-9FA8251CF24D}" type="datetimeFigureOut">
              <a:rPr lang="en-US" smtClean="0"/>
              <a:t>6/28/2025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1CE6C2-87B3-4950-9AD1-EEA1DDD95D56}" type="slidenum">
              <a:rPr lang="en-US" smtClean="0"/>
              <a:t>‹#›</a:t>
            </a:fld>
            <a:endParaRPr lang="en-US"/>
          </a:p>
        </p:txBody>
      </p:sp>
    </p:spTree>
    <p:extLst>
      <p:ext uri="{BB962C8B-B14F-4D97-AF65-F5344CB8AC3E}">
        <p14:creationId xmlns:p14="http://schemas.microsoft.com/office/powerpoint/2010/main" val="1390988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CE6C2-87B3-4950-9AD1-EEA1DDD95D56}" type="slidenum">
              <a:rPr lang="en-US" smtClean="0"/>
              <a:t>1</a:t>
            </a:fld>
            <a:endParaRPr lang="en-US"/>
          </a:p>
        </p:txBody>
      </p:sp>
    </p:spTree>
    <p:extLst>
      <p:ext uri="{BB962C8B-B14F-4D97-AF65-F5344CB8AC3E}">
        <p14:creationId xmlns:p14="http://schemas.microsoft.com/office/powerpoint/2010/main" val="2534718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3059D-B77B-B0E9-36A4-0736771822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BF1C47-AE5E-E9D1-FB05-A04A57D5B0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1CA445-803B-B170-482C-62EF57359225}"/>
              </a:ext>
            </a:extLst>
          </p:cNvPr>
          <p:cNvSpPr>
            <a:spLocks noGrp="1"/>
          </p:cNvSpPr>
          <p:nvPr>
            <p:ph type="dt" sz="half" idx="10"/>
          </p:nvPr>
        </p:nvSpPr>
        <p:spPr/>
        <p:txBody>
          <a:bodyPr/>
          <a:lstStyle/>
          <a:p>
            <a:fld id="{4811D19F-8001-47F9-A92D-B0F8F43D594B}" type="datetimeFigureOut">
              <a:rPr lang="en-US" smtClean="0"/>
              <a:t>6/28/2025</a:t>
            </a:fld>
            <a:endParaRPr lang="en-US"/>
          </a:p>
        </p:txBody>
      </p:sp>
      <p:sp>
        <p:nvSpPr>
          <p:cNvPr id="5" name="Footer Placeholder 4">
            <a:extLst>
              <a:ext uri="{FF2B5EF4-FFF2-40B4-BE49-F238E27FC236}">
                <a16:creationId xmlns:a16="http://schemas.microsoft.com/office/drawing/2014/main" id="{EC11CB35-A5A0-5A66-E3E5-8FA9366D1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35A6E9-1C9B-3CA7-F077-66942A900839}"/>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1847986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DFE8E-0D93-D546-49A7-42CD255068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F602E4-F57C-A854-C18A-8DD9735BA1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75818-2402-30A6-23DE-5AF3A11144FC}"/>
              </a:ext>
            </a:extLst>
          </p:cNvPr>
          <p:cNvSpPr>
            <a:spLocks noGrp="1"/>
          </p:cNvSpPr>
          <p:nvPr>
            <p:ph type="dt" sz="half" idx="10"/>
          </p:nvPr>
        </p:nvSpPr>
        <p:spPr/>
        <p:txBody>
          <a:bodyPr/>
          <a:lstStyle/>
          <a:p>
            <a:fld id="{4811D19F-8001-47F9-A92D-B0F8F43D594B}" type="datetimeFigureOut">
              <a:rPr lang="en-US" smtClean="0"/>
              <a:t>6/28/2025</a:t>
            </a:fld>
            <a:endParaRPr lang="en-US"/>
          </a:p>
        </p:txBody>
      </p:sp>
      <p:sp>
        <p:nvSpPr>
          <p:cNvPr id="5" name="Footer Placeholder 4">
            <a:extLst>
              <a:ext uri="{FF2B5EF4-FFF2-40B4-BE49-F238E27FC236}">
                <a16:creationId xmlns:a16="http://schemas.microsoft.com/office/drawing/2014/main" id="{C31C8833-C740-D656-19C9-33E3D0E6B6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A189AD-D42C-2151-6E04-A9A697CD7423}"/>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78658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334685-72B5-F2C0-742D-32CF7C8118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D290DE-6ABF-2A43-BBE4-A39C5F73B9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A57349-6C7D-BE67-5E44-E6E4B8C31E5D}"/>
              </a:ext>
            </a:extLst>
          </p:cNvPr>
          <p:cNvSpPr>
            <a:spLocks noGrp="1"/>
          </p:cNvSpPr>
          <p:nvPr>
            <p:ph type="dt" sz="half" idx="10"/>
          </p:nvPr>
        </p:nvSpPr>
        <p:spPr/>
        <p:txBody>
          <a:bodyPr/>
          <a:lstStyle/>
          <a:p>
            <a:fld id="{4811D19F-8001-47F9-A92D-B0F8F43D594B}" type="datetimeFigureOut">
              <a:rPr lang="en-US" smtClean="0"/>
              <a:t>6/28/2025</a:t>
            </a:fld>
            <a:endParaRPr lang="en-US"/>
          </a:p>
        </p:txBody>
      </p:sp>
      <p:sp>
        <p:nvSpPr>
          <p:cNvPr id="5" name="Footer Placeholder 4">
            <a:extLst>
              <a:ext uri="{FF2B5EF4-FFF2-40B4-BE49-F238E27FC236}">
                <a16:creationId xmlns:a16="http://schemas.microsoft.com/office/drawing/2014/main" id="{4412A75F-0E65-DA59-A053-9C0054247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C4F13-B743-A3C7-749B-55B055CEBAEC}"/>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798083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25364-01DB-504C-95DE-5F7AE00A1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93FCEB-F492-A2AF-7A99-D0A2A68B02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4C8900-4E01-CE40-DFC1-672D9655A341}"/>
              </a:ext>
            </a:extLst>
          </p:cNvPr>
          <p:cNvSpPr>
            <a:spLocks noGrp="1"/>
          </p:cNvSpPr>
          <p:nvPr>
            <p:ph type="dt" sz="half" idx="10"/>
          </p:nvPr>
        </p:nvSpPr>
        <p:spPr/>
        <p:txBody>
          <a:bodyPr/>
          <a:lstStyle/>
          <a:p>
            <a:fld id="{4811D19F-8001-47F9-A92D-B0F8F43D594B}" type="datetimeFigureOut">
              <a:rPr lang="en-US" smtClean="0"/>
              <a:t>6/28/2025</a:t>
            </a:fld>
            <a:endParaRPr lang="en-US"/>
          </a:p>
        </p:txBody>
      </p:sp>
      <p:sp>
        <p:nvSpPr>
          <p:cNvPr id="5" name="Footer Placeholder 4">
            <a:extLst>
              <a:ext uri="{FF2B5EF4-FFF2-40B4-BE49-F238E27FC236}">
                <a16:creationId xmlns:a16="http://schemas.microsoft.com/office/drawing/2014/main" id="{E33BF97E-211B-C83A-7518-E24E06262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E32CE-72B2-D30E-1A19-E99AEBAD7E29}"/>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1525123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C3B62-6E08-4D50-70EB-071B69BEAA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488E66-1F4C-3FEA-AF5A-E7DCCE05CE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EB19A2-F6E4-F6A1-B1C7-D0D784F1BE23}"/>
              </a:ext>
            </a:extLst>
          </p:cNvPr>
          <p:cNvSpPr>
            <a:spLocks noGrp="1"/>
          </p:cNvSpPr>
          <p:nvPr>
            <p:ph type="dt" sz="half" idx="10"/>
          </p:nvPr>
        </p:nvSpPr>
        <p:spPr/>
        <p:txBody>
          <a:bodyPr/>
          <a:lstStyle/>
          <a:p>
            <a:fld id="{4811D19F-8001-47F9-A92D-B0F8F43D594B}" type="datetimeFigureOut">
              <a:rPr lang="en-US" smtClean="0"/>
              <a:t>6/28/2025</a:t>
            </a:fld>
            <a:endParaRPr lang="en-US"/>
          </a:p>
        </p:txBody>
      </p:sp>
      <p:sp>
        <p:nvSpPr>
          <p:cNvPr id="5" name="Footer Placeholder 4">
            <a:extLst>
              <a:ext uri="{FF2B5EF4-FFF2-40B4-BE49-F238E27FC236}">
                <a16:creationId xmlns:a16="http://schemas.microsoft.com/office/drawing/2014/main" id="{4D375EC2-EBEF-AD09-127B-D8130E69E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AF488F-F610-35AC-53E6-B6AF34793980}"/>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1939558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BA3A7-BAAD-A465-DEBF-C7EBFC3A2F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4F65F2-B1B2-62DF-E478-2B518B62DE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5C83FA-9E87-2FCD-DBB0-F38916AE2F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C3F177-24E7-D21C-9254-946C6D6F432A}"/>
              </a:ext>
            </a:extLst>
          </p:cNvPr>
          <p:cNvSpPr>
            <a:spLocks noGrp="1"/>
          </p:cNvSpPr>
          <p:nvPr>
            <p:ph type="dt" sz="half" idx="10"/>
          </p:nvPr>
        </p:nvSpPr>
        <p:spPr/>
        <p:txBody>
          <a:bodyPr/>
          <a:lstStyle/>
          <a:p>
            <a:fld id="{4811D19F-8001-47F9-A92D-B0F8F43D594B}" type="datetimeFigureOut">
              <a:rPr lang="en-US" smtClean="0"/>
              <a:t>6/28/2025</a:t>
            </a:fld>
            <a:endParaRPr lang="en-US"/>
          </a:p>
        </p:txBody>
      </p:sp>
      <p:sp>
        <p:nvSpPr>
          <p:cNvPr id="6" name="Footer Placeholder 5">
            <a:extLst>
              <a:ext uri="{FF2B5EF4-FFF2-40B4-BE49-F238E27FC236}">
                <a16:creationId xmlns:a16="http://schemas.microsoft.com/office/drawing/2014/main" id="{122662BB-AADD-3368-AD2E-7F5A419182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02B91-311F-2B80-0432-46E91C7490B8}"/>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871853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F8CE6-4AE3-76A4-469B-3297272ED9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99FE02-60F6-1BB0-F4AF-12DFF8640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B23A76-B2E4-FFC1-5514-660A1E9ED8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F1D0C1-D135-AE9B-D105-CB770F3C5A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8C282F-5E90-3918-3AC8-B40F070619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1549FD-C787-67D9-BEC8-D099F9D2052A}"/>
              </a:ext>
            </a:extLst>
          </p:cNvPr>
          <p:cNvSpPr>
            <a:spLocks noGrp="1"/>
          </p:cNvSpPr>
          <p:nvPr>
            <p:ph type="dt" sz="half" idx="10"/>
          </p:nvPr>
        </p:nvSpPr>
        <p:spPr/>
        <p:txBody>
          <a:bodyPr/>
          <a:lstStyle/>
          <a:p>
            <a:fld id="{4811D19F-8001-47F9-A92D-B0F8F43D594B}" type="datetimeFigureOut">
              <a:rPr lang="en-US" smtClean="0"/>
              <a:t>6/28/2025</a:t>
            </a:fld>
            <a:endParaRPr lang="en-US"/>
          </a:p>
        </p:txBody>
      </p:sp>
      <p:sp>
        <p:nvSpPr>
          <p:cNvPr id="8" name="Footer Placeholder 7">
            <a:extLst>
              <a:ext uri="{FF2B5EF4-FFF2-40B4-BE49-F238E27FC236}">
                <a16:creationId xmlns:a16="http://schemas.microsoft.com/office/drawing/2014/main" id="{64EEB484-3754-6C58-4964-648EBF1C35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C81AD6-64F0-C0A9-0257-1E821CB98E35}"/>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103995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17858-19E9-7485-30EB-B700518C6D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E8DCC6-4D42-FC04-A7B5-FF07F8F77188}"/>
              </a:ext>
            </a:extLst>
          </p:cNvPr>
          <p:cNvSpPr>
            <a:spLocks noGrp="1"/>
          </p:cNvSpPr>
          <p:nvPr>
            <p:ph type="dt" sz="half" idx="10"/>
          </p:nvPr>
        </p:nvSpPr>
        <p:spPr/>
        <p:txBody>
          <a:bodyPr/>
          <a:lstStyle/>
          <a:p>
            <a:fld id="{4811D19F-8001-47F9-A92D-B0F8F43D594B}" type="datetimeFigureOut">
              <a:rPr lang="en-US" smtClean="0"/>
              <a:t>6/28/2025</a:t>
            </a:fld>
            <a:endParaRPr lang="en-US"/>
          </a:p>
        </p:txBody>
      </p:sp>
      <p:sp>
        <p:nvSpPr>
          <p:cNvPr id="4" name="Footer Placeholder 3">
            <a:extLst>
              <a:ext uri="{FF2B5EF4-FFF2-40B4-BE49-F238E27FC236}">
                <a16:creationId xmlns:a16="http://schemas.microsoft.com/office/drawing/2014/main" id="{500C5B96-A1F9-A13B-719F-6D7D4F3964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E94AF0-0CBA-F5C7-C377-0077FF524EAC}"/>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24142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D040CD-3385-5B2B-86B3-824D9904668B}"/>
              </a:ext>
            </a:extLst>
          </p:cNvPr>
          <p:cNvSpPr>
            <a:spLocks noGrp="1"/>
          </p:cNvSpPr>
          <p:nvPr>
            <p:ph type="dt" sz="half" idx="10"/>
          </p:nvPr>
        </p:nvSpPr>
        <p:spPr/>
        <p:txBody>
          <a:bodyPr/>
          <a:lstStyle/>
          <a:p>
            <a:fld id="{4811D19F-8001-47F9-A92D-B0F8F43D594B}" type="datetimeFigureOut">
              <a:rPr lang="en-US" smtClean="0"/>
              <a:t>6/28/2025</a:t>
            </a:fld>
            <a:endParaRPr lang="en-US"/>
          </a:p>
        </p:txBody>
      </p:sp>
      <p:sp>
        <p:nvSpPr>
          <p:cNvPr id="3" name="Footer Placeholder 2">
            <a:extLst>
              <a:ext uri="{FF2B5EF4-FFF2-40B4-BE49-F238E27FC236}">
                <a16:creationId xmlns:a16="http://schemas.microsoft.com/office/drawing/2014/main" id="{CB30A7B4-3DE1-F34C-784D-660D135DD8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C35BAC-36F7-E7C8-D1E3-65EEA905CEBE}"/>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2602292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C498-7AD7-BFB2-8CE2-F47BFA2B9A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171736-9714-E037-29A7-3808E493FA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FA2E5C-D7A3-D9B0-F871-D2D19F0A2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550619-816F-DD05-8721-162B09B56DD9}"/>
              </a:ext>
            </a:extLst>
          </p:cNvPr>
          <p:cNvSpPr>
            <a:spLocks noGrp="1"/>
          </p:cNvSpPr>
          <p:nvPr>
            <p:ph type="dt" sz="half" idx="10"/>
          </p:nvPr>
        </p:nvSpPr>
        <p:spPr/>
        <p:txBody>
          <a:bodyPr/>
          <a:lstStyle/>
          <a:p>
            <a:fld id="{4811D19F-8001-47F9-A92D-B0F8F43D594B}" type="datetimeFigureOut">
              <a:rPr lang="en-US" smtClean="0"/>
              <a:t>6/28/2025</a:t>
            </a:fld>
            <a:endParaRPr lang="en-US"/>
          </a:p>
        </p:txBody>
      </p:sp>
      <p:sp>
        <p:nvSpPr>
          <p:cNvPr id="6" name="Footer Placeholder 5">
            <a:extLst>
              <a:ext uri="{FF2B5EF4-FFF2-40B4-BE49-F238E27FC236}">
                <a16:creationId xmlns:a16="http://schemas.microsoft.com/office/drawing/2014/main" id="{8FFB6E49-421F-1AB1-D970-FBA0BD5565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31860-BE3D-18D4-30CD-592B49BDF816}"/>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3337411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12DF5-A42A-CB2B-5A25-EBA9D40BB1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D100F1-9536-68C1-F9F2-F9D4459DE5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163C50-3E43-D913-661C-ADA38566C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1407B5-9634-DCCF-3E2C-AC2F4EC39CC3}"/>
              </a:ext>
            </a:extLst>
          </p:cNvPr>
          <p:cNvSpPr>
            <a:spLocks noGrp="1"/>
          </p:cNvSpPr>
          <p:nvPr>
            <p:ph type="dt" sz="half" idx="10"/>
          </p:nvPr>
        </p:nvSpPr>
        <p:spPr/>
        <p:txBody>
          <a:bodyPr/>
          <a:lstStyle/>
          <a:p>
            <a:fld id="{4811D19F-8001-47F9-A92D-B0F8F43D594B}" type="datetimeFigureOut">
              <a:rPr lang="en-US" smtClean="0"/>
              <a:t>6/28/2025</a:t>
            </a:fld>
            <a:endParaRPr lang="en-US"/>
          </a:p>
        </p:txBody>
      </p:sp>
      <p:sp>
        <p:nvSpPr>
          <p:cNvPr id="6" name="Footer Placeholder 5">
            <a:extLst>
              <a:ext uri="{FF2B5EF4-FFF2-40B4-BE49-F238E27FC236}">
                <a16:creationId xmlns:a16="http://schemas.microsoft.com/office/drawing/2014/main" id="{7C9B9F21-ECA5-286C-CFA2-8E0780A0D9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5C2703-9A58-682E-5B5E-AD365DADFBC5}"/>
              </a:ext>
            </a:extLst>
          </p:cNvPr>
          <p:cNvSpPr>
            <a:spLocks noGrp="1"/>
          </p:cNvSpPr>
          <p:nvPr>
            <p:ph type="sldNum" sz="quarter" idx="12"/>
          </p:nvPr>
        </p:nvSpPr>
        <p:spPr/>
        <p:txBody>
          <a:bodyPr/>
          <a:lstStyle/>
          <a:p>
            <a:fld id="{B601A479-FE31-40C5-A101-D2B006B56DB2}" type="slidenum">
              <a:rPr lang="en-US" smtClean="0"/>
              <a:t>‹#›</a:t>
            </a:fld>
            <a:endParaRPr lang="en-US"/>
          </a:p>
        </p:txBody>
      </p:sp>
    </p:spTree>
    <p:extLst>
      <p:ext uri="{BB962C8B-B14F-4D97-AF65-F5344CB8AC3E}">
        <p14:creationId xmlns:p14="http://schemas.microsoft.com/office/powerpoint/2010/main" val="2633133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24657C-1D55-8291-22B7-339B8D17A9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AA4F48-68CD-66AB-9E65-F0D46E9690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224E5-1FDC-EBB2-B620-AB7B7796FA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11D19F-8001-47F9-A92D-B0F8F43D594B}" type="datetimeFigureOut">
              <a:rPr lang="en-US" smtClean="0"/>
              <a:t>6/28/2025</a:t>
            </a:fld>
            <a:endParaRPr lang="en-US"/>
          </a:p>
        </p:txBody>
      </p:sp>
      <p:sp>
        <p:nvSpPr>
          <p:cNvPr id="5" name="Footer Placeholder 4">
            <a:extLst>
              <a:ext uri="{FF2B5EF4-FFF2-40B4-BE49-F238E27FC236}">
                <a16:creationId xmlns:a16="http://schemas.microsoft.com/office/drawing/2014/main" id="{3D689071-141A-4333-601C-73863407DA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5718D9-A33E-DE86-6D29-4A59AE8025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01A479-FE31-40C5-A101-D2B006B56DB2}" type="slidenum">
              <a:rPr lang="en-US" smtClean="0"/>
              <a:t>‹#›</a:t>
            </a:fld>
            <a:endParaRPr lang="en-US"/>
          </a:p>
        </p:txBody>
      </p:sp>
    </p:spTree>
    <p:extLst>
      <p:ext uri="{BB962C8B-B14F-4D97-AF65-F5344CB8AC3E}">
        <p14:creationId xmlns:p14="http://schemas.microsoft.com/office/powerpoint/2010/main" val="1033295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A3BCC1-D550-14B5-7D16-64EBAF6FC81B}"/>
              </a:ext>
            </a:extLst>
          </p:cNvPr>
          <p:cNvSpPr>
            <a:spLocks noGrp="1"/>
          </p:cNvSpPr>
          <p:nvPr>
            <p:ph type="ctrTitle"/>
          </p:nvPr>
        </p:nvSpPr>
        <p:spPr>
          <a:xfrm>
            <a:off x="638881" y="4474080"/>
            <a:ext cx="10909640" cy="1065836"/>
          </a:xfrm>
        </p:spPr>
        <p:txBody>
          <a:bodyPr anchor="ctr">
            <a:normAutofit/>
          </a:bodyPr>
          <a:lstStyle/>
          <a:p>
            <a:r>
              <a:rPr lang="en-US" sz="6600"/>
              <a:t>Parables: Class 3</a:t>
            </a:r>
          </a:p>
        </p:txBody>
      </p:sp>
      <p:pic>
        <p:nvPicPr>
          <p:cNvPr id="3" name="Picture 2" descr="A stained glass window with a person hugging a person&#10;&#10;AI-generated content may be incorrect.">
            <a:extLst>
              <a:ext uri="{FF2B5EF4-FFF2-40B4-BE49-F238E27FC236}">
                <a16:creationId xmlns:a16="http://schemas.microsoft.com/office/drawing/2014/main" id="{22F18E74-E835-A593-8963-B5A77A17A98B}"/>
              </a:ext>
            </a:extLst>
          </p:cNvPr>
          <p:cNvPicPr>
            <a:picLocks noChangeAspect="1"/>
          </p:cNvPicPr>
          <p:nvPr/>
        </p:nvPicPr>
        <p:blipFill>
          <a:blip r:embed="rId3"/>
          <a:srcRect t="18967" r="2" b="33694"/>
          <a:stretch>
            <a:fillRect/>
          </a:stretch>
        </p:blipFill>
        <p:spPr>
          <a:xfrm>
            <a:off x="301752" y="263880"/>
            <a:ext cx="3758184" cy="3888792"/>
          </a:xfrm>
          <a:prstGeom prst="rect">
            <a:avLst/>
          </a:prstGeom>
        </p:spPr>
      </p:pic>
      <p:pic>
        <p:nvPicPr>
          <p:cNvPr id="5" name="Picture 4" descr="A stained glass window with a person pointing at a person&#10;&#10;AI-generated content may be incorrect.">
            <a:extLst>
              <a:ext uri="{FF2B5EF4-FFF2-40B4-BE49-F238E27FC236}">
                <a16:creationId xmlns:a16="http://schemas.microsoft.com/office/drawing/2014/main" id="{AFD376B7-D85F-0E5D-6355-E85AD7C5730C}"/>
              </a:ext>
            </a:extLst>
          </p:cNvPr>
          <p:cNvPicPr>
            <a:picLocks noChangeAspect="1"/>
          </p:cNvPicPr>
          <p:nvPr/>
        </p:nvPicPr>
        <p:blipFill>
          <a:blip r:embed="rId4"/>
          <a:srcRect t="446" r="1" b="25312"/>
          <a:stretch>
            <a:fillRect/>
          </a:stretch>
        </p:blipFill>
        <p:spPr>
          <a:xfrm>
            <a:off x="4224528" y="263900"/>
            <a:ext cx="3758184" cy="3888751"/>
          </a:xfrm>
          <a:prstGeom prst="rect">
            <a:avLst/>
          </a:prstGeom>
        </p:spPr>
      </p:pic>
      <p:pic>
        <p:nvPicPr>
          <p:cNvPr id="8" name="Picture 7" descr="A stained glass window with a group of people at the table&#10;&#10;AI-generated content may be incorrect.">
            <a:extLst>
              <a:ext uri="{FF2B5EF4-FFF2-40B4-BE49-F238E27FC236}">
                <a16:creationId xmlns:a16="http://schemas.microsoft.com/office/drawing/2014/main" id="{6CB2D884-8D6F-A646-DF0D-7E189F2278BE}"/>
              </a:ext>
            </a:extLst>
          </p:cNvPr>
          <p:cNvPicPr>
            <a:picLocks noChangeAspect="1"/>
          </p:cNvPicPr>
          <p:nvPr/>
        </p:nvPicPr>
        <p:blipFill>
          <a:blip r:embed="rId5"/>
          <a:srcRect r="107" b="-4"/>
          <a:stretch>
            <a:fillRect/>
          </a:stretch>
        </p:blipFill>
        <p:spPr>
          <a:xfrm>
            <a:off x="8147304" y="263904"/>
            <a:ext cx="3758184" cy="3888744"/>
          </a:xfrm>
          <a:prstGeom prst="rect">
            <a:avLst/>
          </a:prstGeom>
        </p:spPr>
      </p:pic>
      <p:sp>
        <p:nvSpPr>
          <p:cNvPr id="63"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709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940C0-A147-AD2F-6A15-96723DE126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2F5012-9DD0-016D-6E07-772AA631BEA8}"/>
              </a:ext>
            </a:extLst>
          </p:cNvPr>
          <p:cNvSpPr>
            <a:spLocks noGrp="1"/>
          </p:cNvSpPr>
          <p:nvPr>
            <p:ph type="title"/>
          </p:nvPr>
        </p:nvSpPr>
        <p:spPr/>
        <p:txBody>
          <a:bodyPr/>
          <a:lstStyle/>
          <a:p>
            <a:r>
              <a:rPr lang="en-US" dirty="0"/>
              <a:t>Parable of the Prodigal Son</a:t>
            </a:r>
          </a:p>
        </p:txBody>
      </p:sp>
      <p:sp>
        <p:nvSpPr>
          <p:cNvPr id="3" name="Content Placeholder 2">
            <a:extLst>
              <a:ext uri="{FF2B5EF4-FFF2-40B4-BE49-F238E27FC236}">
                <a16:creationId xmlns:a16="http://schemas.microsoft.com/office/drawing/2014/main" id="{906CDCB6-C2DD-E7B9-7696-ED4745635524}"/>
              </a:ext>
            </a:extLst>
          </p:cNvPr>
          <p:cNvSpPr>
            <a:spLocks noGrp="1"/>
          </p:cNvSpPr>
          <p:nvPr>
            <p:ph idx="1"/>
          </p:nvPr>
        </p:nvSpPr>
        <p:spPr/>
        <p:txBody>
          <a:bodyPr>
            <a:normAutofit/>
          </a:bodyPr>
          <a:lstStyle/>
          <a:p>
            <a:r>
              <a:rPr lang="en-US" sz="3200" dirty="0"/>
              <a:t>Eschatological Interpretation</a:t>
            </a:r>
          </a:p>
          <a:p>
            <a:pPr lvl="1"/>
            <a:r>
              <a:rPr lang="en-US" sz="2800" dirty="0"/>
              <a:t>Luke 15:1 – Jesus tells these parables in response to Pharisaic grumbling against Jesus’ ministry to tax collectors and sinners</a:t>
            </a:r>
          </a:p>
          <a:p>
            <a:pPr lvl="1"/>
            <a:r>
              <a:rPr lang="en-US" sz="2800" dirty="0"/>
              <a:t>Two previous parables use phrases “Joy in heaven” and “Joy in the presence of the angels” – is the celebratory feast meant to evoke the Great Banquet described in Luke 14?</a:t>
            </a:r>
          </a:p>
          <a:p>
            <a:pPr lvl="1"/>
            <a:r>
              <a:rPr lang="en-US" sz="2800" dirty="0"/>
              <a:t>Consistent – Christ’s second coming </a:t>
            </a:r>
            <a:r>
              <a:rPr lang="en-US" sz="2800" i="1" dirty="0"/>
              <a:t>will</a:t>
            </a:r>
            <a:r>
              <a:rPr lang="en-US" sz="2800" dirty="0"/>
              <a:t> save the lost </a:t>
            </a:r>
          </a:p>
          <a:p>
            <a:pPr lvl="1"/>
            <a:r>
              <a:rPr lang="en-US" sz="2800" dirty="0"/>
              <a:t>Realized – In Christ’s earthly ministry, he </a:t>
            </a:r>
            <a:r>
              <a:rPr lang="en-US" sz="2800" i="1" dirty="0"/>
              <a:t>has</a:t>
            </a:r>
            <a:r>
              <a:rPr lang="en-US" sz="2800" dirty="0"/>
              <a:t> saved the lost</a:t>
            </a:r>
          </a:p>
          <a:p>
            <a:pPr lvl="1"/>
            <a:r>
              <a:rPr lang="en-US" sz="2800" dirty="0"/>
              <a:t>Inaugurated – Christ has come to save the lost; we are meant to help him in doing so until all are found</a:t>
            </a:r>
          </a:p>
        </p:txBody>
      </p:sp>
    </p:spTree>
    <p:extLst>
      <p:ext uri="{BB962C8B-B14F-4D97-AF65-F5344CB8AC3E}">
        <p14:creationId xmlns:p14="http://schemas.microsoft.com/office/powerpoint/2010/main" val="2734596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503B1-7E26-EA13-F7C6-9274421AA4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F9BD99-165C-27BC-A8EA-1FA77C51EB4E}"/>
              </a:ext>
            </a:extLst>
          </p:cNvPr>
          <p:cNvSpPr>
            <a:spLocks noGrp="1"/>
          </p:cNvSpPr>
          <p:nvPr>
            <p:ph type="title"/>
          </p:nvPr>
        </p:nvSpPr>
        <p:spPr/>
        <p:txBody>
          <a:bodyPr/>
          <a:lstStyle/>
          <a:p>
            <a:r>
              <a:rPr lang="en-US" dirty="0"/>
              <a:t>Parable of the Prodigal Son</a:t>
            </a:r>
          </a:p>
        </p:txBody>
      </p:sp>
      <p:sp>
        <p:nvSpPr>
          <p:cNvPr id="3" name="Content Placeholder 2">
            <a:extLst>
              <a:ext uri="{FF2B5EF4-FFF2-40B4-BE49-F238E27FC236}">
                <a16:creationId xmlns:a16="http://schemas.microsoft.com/office/drawing/2014/main" id="{2CF37F2F-F59A-C0D5-B724-104671CD2FAA}"/>
              </a:ext>
            </a:extLst>
          </p:cNvPr>
          <p:cNvSpPr>
            <a:spLocks noGrp="1"/>
          </p:cNvSpPr>
          <p:nvPr>
            <p:ph idx="1"/>
          </p:nvPr>
        </p:nvSpPr>
        <p:spPr/>
        <p:txBody>
          <a:bodyPr>
            <a:normAutofit/>
          </a:bodyPr>
          <a:lstStyle/>
          <a:p>
            <a:r>
              <a:rPr lang="en-US" sz="3200" dirty="0"/>
              <a:t>Historically read during Lenten season – around our need for repentance, culminating in God’s abundant grace</a:t>
            </a:r>
          </a:p>
          <a:p>
            <a:pPr marL="0" indent="0">
              <a:buNone/>
            </a:pPr>
            <a:endParaRPr lang="en-US" sz="3200" dirty="0"/>
          </a:p>
          <a:p>
            <a:r>
              <a:rPr lang="en-US" sz="3200" dirty="0"/>
              <a:t>Has also been interpreted through the lens of free-will and humanity’s inherent desire to sin</a:t>
            </a:r>
          </a:p>
          <a:p>
            <a:endParaRPr lang="en-US" sz="3200" dirty="0"/>
          </a:p>
          <a:p>
            <a:r>
              <a:rPr lang="en-US" sz="3200" dirty="0"/>
              <a:t>Subject of artistic works, books, and songs</a:t>
            </a:r>
          </a:p>
        </p:txBody>
      </p:sp>
    </p:spTree>
    <p:extLst>
      <p:ext uri="{BB962C8B-B14F-4D97-AF65-F5344CB8AC3E}">
        <p14:creationId xmlns:p14="http://schemas.microsoft.com/office/powerpoint/2010/main" val="3227522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4D95351-AE94-73E7-DB19-4712802ADD7D}"/>
              </a:ext>
            </a:extLst>
          </p:cNvPr>
          <p:cNvPicPr>
            <a:picLocks noChangeAspect="1"/>
          </p:cNvPicPr>
          <p:nvPr/>
        </p:nvPicPr>
        <p:blipFill>
          <a:blip r:embed="rId2"/>
          <a:srcRect t="19085" r="9089" b="8992"/>
          <a:stretch>
            <a:fillRect/>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400CDD-E4FD-EE48-99D5-1AF01E53AA65}"/>
              </a:ext>
            </a:extLst>
          </p:cNvPr>
          <p:cNvSpPr>
            <a:spLocks noGrp="1"/>
          </p:cNvSpPr>
          <p:nvPr>
            <p:ph type="title"/>
          </p:nvPr>
        </p:nvSpPr>
        <p:spPr>
          <a:xfrm>
            <a:off x="477980" y="1597547"/>
            <a:ext cx="4485905" cy="1892980"/>
          </a:xfrm>
        </p:spPr>
        <p:txBody>
          <a:bodyPr vert="horz" lIns="91440" tIns="45720" rIns="91440" bIns="45720" rtlCol="0" anchor="b">
            <a:normAutofit/>
          </a:bodyPr>
          <a:lstStyle/>
          <a:p>
            <a:r>
              <a:rPr lang="en-US" sz="4800" dirty="0"/>
              <a:t>The Parable of the Two Debtors</a:t>
            </a:r>
          </a:p>
        </p:txBody>
      </p:sp>
      <p:sp>
        <p:nvSpPr>
          <p:cNvPr id="3" name="Content Placeholder 2">
            <a:extLst>
              <a:ext uri="{FF2B5EF4-FFF2-40B4-BE49-F238E27FC236}">
                <a16:creationId xmlns:a16="http://schemas.microsoft.com/office/drawing/2014/main" id="{624B492E-A8D7-78F1-DF28-D1439469A6EC}"/>
              </a:ext>
            </a:extLst>
          </p:cNvPr>
          <p:cNvSpPr>
            <a:spLocks noGrp="1"/>
          </p:cNvSpPr>
          <p:nvPr>
            <p:ph idx="1"/>
          </p:nvPr>
        </p:nvSpPr>
        <p:spPr>
          <a:xfrm>
            <a:off x="477980" y="3842658"/>
            <a:ext cx="4023359" cy="1208141"/>
          </a:xfrm>
        </p:spPr>
        <p:txBody>
          <a:bodyPr vert="horz" lIns="91440" tIns="45720" rIns="91440" bIns="45720" rtlCol="0">
            <a:normAutofit/>
          </a:bodyPr>
          <a:lstStyle/>
          <a:p>
            <a:pPr marL="0" indent="0">
              <a:buNone/>
            </a:pPr>
            <a:r>
              <a:rPr lang="en-US" sz="3600" dirty="0"/>
              <a:t>Luke 7:36-50</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99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79D16-E6AC-42BC-D5B0-8920C05EF1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006BF5-C541-0D0C-17EF-F16142B7C51B}"/>
              </a:ext>
            </a:extLst>
          </p:cNvPr>
          <p:cNvSpPr>
            <a:spLocks noGrp="1"/>
          </p:cNvSpPr>
          <p:nvPr>
            <p:ph type="title"/>
          </p:nvPr>
        </p:nvSpPr>
        <p:spPr/>
        <p:txBody>
          <a:bodyPr/>
          <a:lstStyle/>
          <a:p>
            <a:r>
              <a:rPr lang="en-US" dirty="0"/>
              <a:t>Parable of the Two Debtors</a:t>
            </a:r>
          </a:p>
        </p:txBody>
      </p:sp>
      <p:sp>
        <p:nvSpPr>
          <p:cNvPr id="3" name="Content Placeholder 2">
            <a:extLst>
              <a:ext uri="{FF2B5EF4-FFF2-40B4-BE49-F238E27FC236}">
                <a16:creationId xmlns:a16="http://schemas.microsoft.com/office/drawing/2014/main" id="{9E794AE7-229B-AF26-DBD8-7B04E866ED5E}"/>
              </a:ext>
            </a:extLst>
          </p:cNvPr>
          <p:cNvSpPr>
            <a:spLocks noGrp="1"/>
          </p:cNvSpPr>
          <p:nvPr>
            <p:ph idx="1"/>
          </p:nvPr>
        </p:nvSpPr>
        <p:spPr>
          <a:xfrm>
            <a:off x="838200" y="1825624"/>
            <a:ext cx="10515600" cy="4575175"/>
          </a:xfrm>
        </p:spPr>
        <p:txBody>
          <a:bodyPr>
            <a:normAutofit/>
          </a:bodyPr>
          <a:lstStyle/>
          <a:p>
            <a:r>
              <a:rPr lang="en-US" sz="3200" dirty="0"/>
              <a:t>Another instance of the Pharisees angry about who Jesus is at table with – a woman identified as a “sinner”</a:t>
            </a:r>
          </a:p>
          <a:p>
            <a:endParaRPr lang="en-US" sz="3200" dirty="0"/>
          </a:p>
          <a:p>
            <a:r>
              <a:rPr lang="en-US" sz="3200" dirty="0"/>
              <a:t>An alabaster jar would have been quite expensive – another indication of where we direct our wealth</a:t>
            </a:r>
          </a:p>
          <a:p>
            <a:endParaRPr lang="en-US" sz="3200" dirty="0"/>
          </a:p>
          <a:p>
            <a:r>
              <a:rPr lang="en-US" sz="3200" dirty="0"/>
              <a:t>Shared among all four Gospels (?) – with differences:</a:t>
            </a:r>
          </a:p>
          <a:p>
            <a:pPr lvl="1"/>
            <a:r>
              <a:rPr lang="en-US" sz="2800" dirty="0"/>
              <a:t>John 12 - Mary of Bethany anoints Jesus’ feet with perfume</a:t>
            </a:r>
          </a:p>
          <a:p>
            <a:pPr lvl="1"/>
            <a:r>
              <a:rPr lang="en-US" sz="2800" dirty="0"/>
              <a:t>Matthew 26 / Mark 14 – Simon the Leper (not Pharisee)</a:t>
            </a:r>
          </a:p>
          <a:p>
            <a:endParaRPr lang="en-US" sz="3200" dirty="0"/>
          </a:p>
          <a:p>
            <a:endParaRPr lang="en-US" sz="3200" dirty="0"/>
          </a:p>
        </p:txBody>
      </p:sp>
    </p:spTree>
    <p:extLst>
      <p:ext uri="{BB962C8B-B14F-4D97-AF65-F5344CB8AC3E}">
        <p14:creationId xmlns:p14="http://schemas.microsoft.com/office/powerpoint/2010/main" val="265251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147F3-A128-5836-34F3-CDBB2B21D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83F6AD-69D2-5692-0680-0D4D15CE1BBB}"/>
              </a:ext>
            </a:extLst>
          </p:cNvPr>
          <p:cNvSpPr>
            <a:spLocks noGrp="1"/>
          </p:cNvSpPr>
          <p:nvPr>
            <p:ph type="title"/>
          </p:nvPr>
        </p:nvSpPr>
        <p:spPr/>
        <p:txBody>
          <a:bodyPr/>
          <a:lstStyle/>
          <a:p>
            <a:r>
              <a:rPr lang="en-US" dirty="0"/>
              <a:t>Parable of the Two Debtors</a:t>
            </a:r>
          </a:p>
        </p:txBody>
      </p:sp>
      <p:sp>
        <p:nvSpPr>
          <p:cNvPr id="3" name="Content Placeholder 2">
            <a:extLst>
              <a:ext uri="{FF2B5EF4-FFF2-40B4-BE49-F238E27FC236}">
                <a16:creationId xmlns:a16="http://schemas.microsoft.com/office/drawing/2014/main" id="{526AA3D4-6E3C-5399-7AC8-47E853F0DE23}"/>
              </a:ext>
            </a:extLst>
          </p:cNvPr>
          <p:cNvSpPr>
            <a:spLocks noGrp="1"/>
          </p:cNvSpPr>
          <p:nvPr>
            <p:ph idx="1"/>
          </p:nvPr>
        </p:nvSpPr>
        <p:spPr/>
        <p:txBody>
          <a:bodyPr>
            <a:normAutofit/>
          </a:bodyPr>
          <a:lstStyle/>
          <a:p>
            <a:r>
              <a:rPr lang="en-US" sz="3200" dirty="0"/>
              <a:t>Numerous Themes present:</a:t>
            </a:r>
          </a:p>
          <a:p>
            <a:pPr lvl="1"/>
            <a:r>
              <a:rPr lang="en-US" sz="2800" dirty="0"/>
              <a:t>Inability to pay our “debt” - sin</a:t>
            </a:r>
          </a:p>
          <a:p>
            <a:pPr lvl="2"/>
            <a:r>
              <a:rPr lang="en-US" sz="2400" dirty="0"/>
              <a:t>Though not extravagant, the debt owed is significant </a:t>
            </a:r>
          </a:p>
          <a:p>
            <a:pPr lvl="1"/>
            <a:r>
              <a:rPr lang="en-US" sz="2800" dirty="0"/>
              <a:t>Grace / Mercy</a:t>
            </a:r>
          </a:p>
          <a:p>
            <a:pPr lvl="2"/>
            <a:r>
              <a:rPr lang="en-US" sz="2400" dirty="0"/>
              <a:t>As with Father from Prodigal Son, the creditor is merciful and gracious</a:t>
            </a:r>
          </a:p>
          <a:p>
            <a:pPr lvl="1"/>
            <a:r>
              <a:rPr lang="en-US" sz="2800" dirty="0"/>
              <a:t>Forgiving Sin</a:t>
            </a:r>
          </a:p>
          <a:p>
            <a:pPr lvl="2"/>
            <a:r>
              <a:rPr lang="en-US" sz="2400" dirty="0"/>
              <a:t>Solely an act of God; near explicit proclamation of Jesus’ divinity</a:t>
            </a:r>
          </a:p>
          <a:p>
            <a:pPr lvl="1"/>
            <a:r>
              <a:rPr lang="en-US" sz="2800" dirty="0"/>
              <a:t>Gratitude and Acts of Faith</a:t>
            </a:r>
          </a:p>
          <a:p>
            <a:pPr lvl="2"/>
            <a:r>
              <a:rPr lang="en-US" sz="2400" dirty="0"/>
              <a:t>“Your faith has saved you; go in peace”</a:t>
            </a:r>
          </a:p>
          <a:p>
            <a:endParaRPr lang="en-US" sz="3200" dirty="0"/>
          </a:p>
        </p:txBody>
      </p:sp>
    </p:spTree>
    <p:extLst>
      <p:ext uri="{BB962C8B-B14F-4D97-AF65-F5344CB8AC3E}">
        <p14:creationId xmlns:p14="http://schemas.microsoft.com/office/powerpoint/2010/main" val="2678727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4E5B8-9BD7-5DDF-21E7-22EC30F9F8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BADE2F-6F17-E2D8-E6CA-9D0447760A50}"/>
              </a:ext>
            </a:extLst>
          </p:cNvPr>
          <p:cNvSpPr>
            <a:spLocks noGrp="1"/>
          </p:cNvSpPr>
          <p:nvPr>
            <p:ph type="title"/>
          </p:nvPr>
        </p:nvSpPr>
        <p:spPr/>
        <p:txBody>
          <a:bodyPr/>
          <a:lstStyle/>
          <a:p>
            <a:r>
              <a:rPr lang="en-US" dirty="0"/>
              <a:t>Parable of the Two Debtors</a:t>
            </a:r>
          </a:p>
        </p:txBody>
      </p:sp>
      <p:sp>
        <p:nvSpPr>
          <p:cNvPr id="3" name="Content Placeholder 2">
            <a:extLst>
              <a:ext uri="{FF2B5EF4-FFF2-40B4-BE49-F238E27FC236}">
                <a16:creationId xmlns:a16="http://schemas.microsoft.com/office/drawing/2014/main" id="{BFE8B8DB-6052-887C-D810-E14F8D147274}"/>
              </a:ext>
            </a:extLst>
          </p:cNvPr>
          <p:cNvSpPr>
            <a:spLocks noGrp="1"/>
          </p:cNvSpPr>
          <p:nvPr>
            <p:ph idx="1"/>
          </p:nvPr>
        </p:nvSpPr>
        <p:spPr>
          <a:xfrm>
            <a:off x="838200" y="1825625"/>
            <a:ext cx="10515600" cy="4755928"/>
          </a:xfrm>
        </p:spPr>
        <p:txBody>
          <a:bodyPr>
            <a:normAutofit/>
          </a:bodyPr>
          <a:lstStyle/>
          <a:p>
            <a:r>
              <a:rPr lang="en-US" sz="3200" dirty="0"/>
              <a:t>Eschatological Interpretation</a:t>
            </a:r>
          </a:p>
          <a:p>
            <a:pPr lvl="1"/>
            <a:r>
              <a:rPr lang="en-US" sz="2800" dirty="0"/>
              <a:t>God forgives our sins through faith </a:t>
            </a:r>
          </a:p>
          <a:p>
            <a:pPr lvl="1"/>
            <a:r>
              <a:rPr lang="en-US" sz="2800" dirty="0"/>
              <a:t>The level of “debt” / sin does not matter to God; all may have the slate wiped clean </a:t>
            </a:r>
          </a:p>
          <a:p>
            <a:pPr lvl="1"/>
            <a:r>
              <a:rPr lang="en-US" sz="2800" dirty="0"/>
              <a:t>Jesus is rejecting Simon the Pharisee’s legalistic belief that a sinner should not touch him – instead “the Son of Man has come to seek out and save the lost” (Luke 19)</a:t>
            </a:r>
          </a:p>
          <a:p>
            <a:pPr lvl="1"/>
            <a:r>
              <a:rPr lang="en-US" sz="2800" dirty="0"/>
              <a:t>Consistent – Christ </a:t>
            </a:r>
            <a:r>
              <a:rPr lang="en-US" sz="2800" i="1" dirty="0"/>
              <a:t>will</a:t>
            </a:r>
            <a:r>
              <a:rPr lang="en-US" sz="2800" dirty="0"/>
              <a:t> forgive all sins</a:t>
            </a:r>
          </a:p>
          <a:p>
            <a:pPr lvl="1"/>
            <a:r>
              <a:rPr lang="en-US" sz="2800" dirty="0"/>
              <a:t>Realized – Christ </a:t>
            </a:r>
            <a:r>
              <a:rPr lang="en-US" sz="2800" i="1" dirty="0"/>
              <a:t>has </a:t>
            </a:r>
            <a:r>
              <a:rPr lang="en-US" sz="2800" dirty="0"/>
              <a:t>forgiven all sins, “death has lost its sting”</a:t>
            </a:r>
          </a:p>
          <a:p>
            <a:pPr lvl="1"/>
            <a:r>
              <a:rPr lang="en-US" sz="2800" dirty="0"/>
              <a:t>Inaugurated – Christ has forgiven all sins, if we come trusting in God’s mercy and forgiveness, we are forgiven too</a:t>
            </a:r>
          </a:p>
          <a:p>
            <a:pPr lvl="1"/>
            <a:endParaRPr lang="en-US" sz="2800" dirty="0"/>
          </a:p>
          <a:p>
            <a:pPr lvl="1"/>
            <a:endParaRPr lang="en-US" sz="2800" dirty="0"/>
          </a:p>
        </p:txBody>
      </p:sp>
    </p:spTree>
    <p:extLst>
      <p:ext uri="{BB962C8B-B14F-4D97-AF65-F5344CB8AC3E}">
        <p14:creationId xmlns:p14="http://schemas.microsoft.com/office/powerpoint/2010/main" val="897305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508D549-9E69-4A1D-E310-CB43C74A7042}"/>
              </a:ext>
            </a:extLst>
          </p:cNvPr>
          <p:cNvPicPr>
            <a:picLocks noChangeAspect="1"/>
          </p:cNvPicPr>
          <p:nvPr/>
        </p:nvPicPr>
        <p:blipFill>
          <a:blip r:embed="rId2"/>
          <a:srcRect t="9533" r="9089" b="-2"/>
          <a:stretch>
            <a:fillRect/>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6A3E34-7C70-E92D-AA9C-691977CD6110}"/>
              </a:ext>
            </a:extLst>
          </p:cNvPr>
          <p:cNvSpPr>
            <a:spLocks noGrp="1"/>
          </p:cNvSpPr>
          <p:nvPr>
            <p:ph type="title"/>
          </p:nvPr>
        </p:nvSpPr>
        <p:spPr>
          <a:xfrm>
            <a:off x="458169" y="1316407"/>
            <a:ext cx="4023360" cy="2306637"/>
          </a:xfrm>
        </p:spPr>
        <p:txBody>
          <a:bodyPr vert="horz" lIns="91440" tIns="45720" rIns="91440" bIns="45720" rtlCol="0" anchor="b">
            <a:normAutofit/>
          </a:bodyPr>
          <a:lstStyle/>
          <a:p>
            <a:r>
              <a:rPr lang="en-US" sz="4800" dirty="0"/>
              <a:t>The Parable of the Sheep and the Goats</a:t>
            </a:r>
          </a:p>
        </p:txBody>
      </p:sp>
      <p:sp>
        <p:nvSpPr>
          <p:cNvPr id="3" name="Content Placeholder 2">
            <a:extLst>
              <a:ext uri="{FF2B5EF4-FFF2-40B4-BE49-F238E27FC236}">
                <a16:creationId xmlns:a16="http://schemas.microsoft.com/office/drawing/2014/main" id="{21E058B8-41C1-B202-BF77-3C1EEC20A41F}"/>
              </a:ext>
            </a:extLst>
          </p:cNvPr>
          <p:cNvSpPr>
            <a:spLocks noGrp="1"/>
          </p:cNvSpPr>
          <p:nvPr>
            <p:ph idx="1"/>
          </p:nvPr>
        </p:nvSpPr>
        <p:spPr>
          <a:xfrm>
            <a:off x="477982" y="3779375"/>
            <a:ext cx="4023359" cy="1208141"/>
          </a:xfrm>
        </p:spPr>
        <p:txBody>
          <a:bodyPr vert="horz" lIns="91440" tIns="45720" rIns="91440" bIns="45720" rtlCol="0">
            <a:normAutofit/>
          </a:bodyPr>
          <a:lstStyle/>
          <a:p>
            <a:pPr marL="0" indent="0">
              <a:buNone/>
            </a:pPr>
            <a:r>
              <a:rPr lang="en-US" sz="3600" dirty="0"/>
              <a:t>Matthew 25:31-46</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8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3FFF3-60C3-F9BB-082B-472A6A8245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99C656-AA9F-2BA6-B0FF-BE8DAAF3C78F}"/>
              </a:ext>
            </a:extLst>
          </p:cNvPr>
          <p:cNvSpPr>
            <a:spLocks noGrp="1"/>
          </p:cNvSpPr>
          <p:nvPr>
            <p:ph type="title"/>
          </p:nvPr>
        </p:nvSpPr>
        <p:spPr/>
        <p:txBody>
          <a:bodyPr/>
          <a:lstStyle/>
          <a:p>
            <a:r>
              <a:rPr lang="en-US" dirty="0"/>
              <a:t>Parable of the Sheep and the Goats</a:t>
            </a:r>
          </a:p>
        </p:txBody>
      </p:sp>
      <p:sp>
        <p:nvSpPr>
          <p:cNvPr id="3" name="Content Placeholder 2">
            <a:extLst>
              <a:ext uri="{FF2B5EF4-FFF2-40B4-BE49-F238E27FC236}">
                <a16:creationId xmlns:a16="http://schemas.microsoft.com/office/drawing/2014/main" id="{08D44967-DF0B-0A46-85FF-6D9EE9F88A46}"/>
              </a:ext>
            </a:extLst>
          </p:cNvPr>
          <p:cNvSpPr>
            <a:spLocks noGrp="1"/>
          </p:cNvSpPr>
          <p:nvPr>
            <p:ph idx="1"/>
          </p:nvPr>
        </p:nvSpPr>
        <p:spPr>
          <a:xfrm>
            <a:off x="838200" y="1825624"/>
            <a:ext cx="10515600" cy="4872888"/>
          </a:xfrm>
        </p:spPr>
        <p:txBody>
          <a:bodyPr>
            <a:normAutofit lnSpcReduction="10000"/>
          </a:bodyPr>
          <a:lstStyle/>
          <a:p>
            <a:r>
              <a:rPr lang="en-US" sz="3200" dirty="0"/>
              <a:t>Likely a reference to Ezekiel 34 – which references God seeking out lost sheep, judging between sheep and sheep, rams and goats</a:t>
            </a:r>
          </a:p>
          <a:p>
            <a:endParaRPr lang="en-US" sz="3200" dirty="0"/>
          </a:p>
          <a:p>
            <a:r>
              <a:rPr lang="en-US" sz="3200" dirty="0"/>
              <a:t>Has been one of the central texts for the PC(USA) over the past several years, encouraging congregations to feed the hungry, clothe the naked, care for the sick, etc.</a:t>
            </a:r>
          </a:p>
          <a:p>
            <a:endParaRPr lang="en-US" sz="3200" dirty="0"/>
          </a:p>
          <a:p>
            <a:r>
              <a:rPr lang="en-US" sz="3200" dirty="0"/>
              <a:t>Places Jesus (“Son of Man”) on the throne instead of God; explicitly equating God and Jesus</a:t>
            </a:r>
            <a:endParaRPr lang="en-US" sz="2800" dirty="0"/>
          </a:p>
          <a:p>
            <a:endParaRPr lang="en-US" sz="3200" dirty="0"/>
          </a:p>
          <a:p>
            <a:endParaRPr lang="en-US" sz="3200" dirty="0"/>
          </a:p>
        </p:txBody>
      </p:sp>
    </p:spTree>
    <p:extLst>
      <p:ext uri="{BB962C8B-B14F-4D97-AF65-F5344CB8AC3E}">
        <p14:creationId xmlns:p14="http://schemas.microsoft.com/office/powerpoint/2010/main" val="3005982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461BB-8752-0EFC-D5BF-70AD365F65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893C99-6C23-2A4B-DF40-DBAA7BA70AAC}"/>
              </a:ext>
            </a:extLst>
          </p:cNvPr>
          <p:cNvSpPr>
            <a:spLocks noGrp="1"/>
          </p:cNvSpPr>
          <p:nvPr>
            <p:ph type="title"/>
          </p:nvPr>
        </p:nvSpPr>
        <p:spPr/>
        <p:txBody>
          <a:bodyPr/>
          <a:lstStyle/>
          <a:p>
            <a:r>
              <a:rPr lang="en-US" dirty="0"/>
              <a:t>Parable of the Sheep and the Goats</a:t>
            </a:r>
          </a:p>
        </p:txBody>
      </p:sp>
      <p:sp>
        <p:nvSpPr>
          <p:cNvPr id="3" name="Content Placeholder 2">
            <a:extLst>
              <a:ext uri="{FF2B5EF4-FFF2-40B4-BE49-F238E27FC236}">
                <a16:creationId xmlns:a16="http://schemas.microsoft.com/office/drawing/2014/main" id="{6D504205-D12E-553E-9601-FC4059404BE0}"/>
              </a:ext>
            </a:extLst>
          </p:cNvPr>
          <p:cNvSpPr>
            <a:spLocks noGrp="1"/>
          </p:cNvSpPr>
          <p:nvPr>
            <p:ph idx="1"/>
          </p:nvPr>
        </p:nvSpPr>
        <p:spPr/>
        <p:txBody>
          <a:bodyPr>
            <a:normAutofit/>
          </a:bodyPr>
          <a:lstStyle/>
          <a:p>
            <a:r>
              <a:rPr lang="en-US" sz="3200" dirty="0"/>
              <a:t>Numerous Themes present:</a:t>
            </a:r>
          </a:p>
          <a:p>
            <a:pPr lvl="1"/>
            <a:r>
              <a:rPr lang="en-US" sz="2800" dirty="0"/>
              <a:t>Inability to pay our “debt” - sin</a:t>
            </a:r>
          </a:p>
          <a:p>
            <a:pPr lvl="2"/>
            <a:r>
              <a:rPr lang="en-US" sz="2400" dirty="0"/>
              <a:t>Though not extravagant, the debt owed is significant </a:t>
            </a:r>
          </a:p>
          <a:p>
            <a:pPr lvl="1"/>
            <a:r>
              <a:rPr lang="en-US" sz="2800" dirty="0"/>
              <a:t>Grace / Mercy</a:t>
            </a:r>
          </a:p>
          <a:p>
            <a:pPr lvl="2"/>
            <a:r>
              <a:rPr lang="en-US" sz="2400" dirty="0"/>
              <a:t>As with Father from Prodigal Son, the creditor is merciful and gracious</a:t>
            </a:r>
          </a:p>
          <a:p>
            <a:pPr lvl="1"/>
            <a:r>
              <a:rPr lang="en-US" sz="2800" dirty="0"/>
              <a:t>Forgiving Sin</a:t>
            </a:r>
          </a:p>
          <a:p>
            <a:pPr lvl="2"/>
            <a:r>
              <a:rPr lang="en-US" sz="2400" dirty="0"/>
              <a:t>Solely an act of God; near explicit proclamation of Jesus’ divinity</a:t>
            </a:r>
          </a:p>
          <a:p>
            <a:pPr lvl="1"/>
            <a:r>
              <a:rPr lang="en-US" sz="2800" dirty="0"/>
              <a:t>Gratitude and Acts of Faith</a:t>
            </a:r>
          </a:p>
          <a:p>
            <a:pPr lvl="2"/>
            <a:r>
              <a:rPr lang="en-US" sz="2400" dirty="0"/>
              <a:t>“Your faith has saved you; go in peace”</a:t>
            </a:r>
          </a:p>
          <a:p>
            <a:endParaRPr lang="en-US" sz="3200" dirty="0"/>
          </a:p>
        </p:txBody>
      </p:sp>
    </p:spTree>
    <p:extLst>
      <p:ext uri="{BB962C8B-B14F-4D97-AF65-F5344CB8AC3E}">
        <p14:creationId xmlns:p14="http://schemas.microsoft.com/office/powerpoint/2010/main" val="1904788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2617B-A705-9370-C29F-1B68D810E0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8FBDA8-25FE-7E57-88D1-9AFD12B2D7DD}"/>
              </a:ext>
            </a:extLst>
          </p:cNvPr>
          <p:cNvSpPr>
            <a:spLocks noGrp="1"/>
          </p:cNvSpPr>
          <p:nvPr>
            <p:ph type="title"/>
          </p:nvPr>
        </p:nvSpPr>
        <p:spPr/>
        <p:txBody>
          <a:bodyPr/>
          <a:lstStyle/>
          <a:p>
            <a:r>
              <a:rPr lang="en-US" dirty="0"/>
              <a:t>Parable of the Sheep and the Goats</a:t>
            </a:r>
          </a:p>
        </p:txBody>
      </p:sp>
      <p:sp>
        <p:nvSpPr>
          <p:cNvPr id="3" name="Content Placeholder 2">
            <a:extLst>
              <a:ext uri="{FF2B5EF4-FFF2-40B4-BE49-F238E27FC236}">
                <a16:creationId xmlns:a16="http://schemas.microsoft.com/office/drawing/2014/main" id="{5CA2D7C1-C048-06DE-2A20-9C8CAF751D57}"/>
              </a:ext>
            </a:extLst>
          </p:cNvPr>
          <p:cNvSpPr>
            <a:spLocks noGrp="1"/>
          </p:cNvSpPr>
          <p:nvPr>
            <p:ph idx="1"/>
          </p:nvPr>
        </p:nvSpPr>
        <p:spPr>
          <a:xfrm>
            <a:off x="838199" y="1825625"/>
            <a:ext cx="10687493" cy="4755928"/>
          </a:xfrm>
        </p:spPr>
        <p:txBody>
          <a:bodyPr>
            <a:normAutofit/>
          </a:bodyPr>
          <a:lstStyle/>
          <a:p>
            <a:r>
              <a:rPr lang="en-US" sz="3200" dirty="0"/>
              <a:t>Eschatological Interpretation</a:t>
            </a:r>
          </a:p>
          <a:p>
            <a:pPr lvl="1"/>
            <a:r>
              <a:rPr lang="en-US" sz="2800" dirty="0"/>
              <a:t>Our actions have immense consequences – and we are meant to care for the least and the lost in our world</a:t>
            </a:r>
          </a:p>
          <a:p>
            <a:pPr lvl="1"/>
            <a:r>
              <a:rPr lang="en-US" sz="2800" dirty="0"/>
              <a:t>Explicitly names this sorting as a future event – “when the Son of Man comes in his glory”</a:t>
            </a:r>
          </a:p>
          <a:p>
            <a:pPr lvl="1"/>
            <a:r>
              <a:rPr lang="en-US" sz="2800" dirty="0"/>
              <a:t>Consistent – This judgment will occur when Christ returns in the Second Coming</a:t>
            </a:r>
          </a:p>
          <a:p>
            <a:pPr lvl="1"/>
            <a:r>
              <a:rPr lang="en-US" sz="2800" dirty="0"/>
              <a:t>Realized – Christ has </a:t>
            </a:r>
            <a:r>
              <a:rPr lang="en-US" sz="2800" i="1" dirty="0"/>
              <a:t>already</a:t>
            </a:r>
            <a:r>
              <a:rPr lang="en-US" sz="2800" dirty="0"/>
              <a:t> separated the “sheep” and “goats”</a:t>
            </a:r>
          </a:p>
          <a:p>
            <a:pPr lvl="1"/>
            <a:r>
              <a:rPr lang="en-US" sz="2800" dirty="0"/>
              <a:t>Inaugurated – Through our actions, we can labor to build the Kingdom of God – confident that it will one day be known in full</a:t>
            </a:r>
          </a:p>
          <a:p>
            <a:pPr lvl="1"/>
            <a:endParaRPr lang="en-US" sz="2800" dirty="0"/>
          </a:p>
          <a:p>
            <a:pPr lvl="1"/>
            <a:endParaRPr lang="en-US" sz="2800" dirty="0"/>
          </a:p>
        </p:txBody>
      </p:sp>
    </p:spTree>
    <p:extLst>
      <p:ext uri="{BB962C8B-B14F-4D97-AF65-F5344CB8AC3E}">
        <p14:creationId xmlns:p14="http://schemas.microsoft.com/office/powerpoint/2010/main" val="4070228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D671-4994-A8E2-8A87-A1275B9F0C88}"/>
              </a:ext>
            </a:extLst>
          </p:cNvPr>
          <p:cNvSpPr>
            <a:spLocks noGrp="1"/>
          </p:cNvSpPr>
          <p:nvPr>
            <p:ph type="title"/>
          </p:nvPr>
        </p:nvSpPr>
        <p:spPr/>
        <p:txBody>
          <a:bodyPr/>
          <a:lstStyle/>
          <a:p>
            <a:r>
              <a:rPr lang="en-US" dirty="0"/>
              <a:t>Parables Series </a:t>
            </a:r>
          </a:p>
        </p:txBody>
      </p:sp>
      <p:sp>
        <p:nvSpPr>
          <p:cNvPr id="3" name="Content Placeholder 2">
            <a:extLst>
              <a:ext uri="{FF2B5EF4-FFF2-40B4-BE49-F238E27FC236}">
                <a16:creationId xmlns:a16="http://schemas.microsoft.com/office/drawing/2014/main" id="{71A7110F-0B1E-C919-0E8B-C107C07982BC}"/>
              </a:ext>
            </a:extLst>
          </p:cNvPr>
          <p:cNvSpPr>
            <a:spLocks noGrp="1"/>
          </p:cNvSpPr>
          <p:nvPr>
            <p:ph idx="1"/>
          </p:nvPr>
        </p:nvSpPr>
        <p:spPr/>
        <p:txBody>
          <a:bodyPr>
            <a:normAutofit/>
          </a:bodyPr>
          <a:lstStyle/>
          <a:p>
            <a:r>
              <a:rPr lang="en-US" sz="3200" dirty="0"/>
              <a:t>June 8 – Parables About Who Belongs in the Kingdom</a:t>
            </a:r>
          </a:p>
          <a:p>
            <a:pPr lvl="1"/>
            <a:r>
              <a:rPr lang="en-US" sz="2800" dirty="0"/>
              <a:t>Good Samaritan, The Wedding Feast, Laborers in the Vineyard</a:t>
            </a:r>
          </a:p>
          <a:p>
            <a:r>
              <a:rPr lang="en-US" sz="3200" dirty="0"/>
              <a:t>June 22 – Parables About Growing the Kingdom</a:t>
            </a:r>
          </a:p>
          <a:p>
            <a:pPr lvl="1"/>
            <a:r>
              <a:rPr lang="en-US" sz="2800" dirty="0"/>
              <a:t>The Sower, Parable of the Talents, Light Under a Bushel</a:t>
            </a:r>
          </a:p>
          <a:p>
            <a:r>
              <a:rPr lang="en-US" sz="3200" b="1" dirty="0"/>
              <a:t>June 29 – Parables About Fulfilling the Kingdom</a:t>
            </a:r>
          </a:p>
          <a:p>
            <a:pPr lvl="1"/>
            <a:r>
              <a:rPr lang="en-US" sz="2800" b="1" dirty="0"/>
              <a:t>Prodigal Son, The Two Debtors, Sheep and the Goats,</a:t>
            </a:r>
          </a:p>
          <a:p>
            <a:pPr marL="457200" lvl="1" indent="0">
              <a:buNone/>
            </a:pPr>
            <a:r>
              <a:rPr lang="en-US" sz="2800" b="1" dirty="0"/>
              <a:t>Great Banquet</a:t>
            </a:r>
            <a:endParaRPr lang="en-US" sz="2800" dirty="0"/>
          </a:p>
        </p:txBody>
      </p:sp>
    </p:spTree>
    <p:extLst>
      <p:ext uri="{BB962C8B-B14F-4D97-AF65-F5344CB8AC3E}">
        <p14:creationId xmlns:p14="http://schemas.microsoft.com/office/powerpoint/2010/main" val="1390750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40FFB0-08ED-B963-CDA4-B2B59B9297E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5F7005-5CB7-F422-E3BF-D547762D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125E288-9C8C-8366-99D6-0CDFCAD23E5C}"/>
              </a:ext>
            </a:extLst>
          </p:cNvPr>
          <p:cNvPicPr>
            <a:picLocks noChangeAspect="1"/>
          </p:cNvPicPr>
          <p:nvPr/>
        </p:nvPicPr>
        <p:blipFill>
          <a:blip r:embed="rId2">
            <a:extLst>
              <a:ext uri="{28A0092B-C50C-407E-A947-70E740481C1C}">
                <a14:useLocalDpi xmlns:a14="http://schemas.microsoft.com/office/drawing/2010/main" val="0"/>
              </a:ext>
            </a:extLst>
          </a:blip>
          <a:srcRect l="7087" r="7087"/>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2EF11FA-83CB-EB03-1047-3D4049B21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87EB1B-2F66-802F-5A49-1418785961BF}"/>
              </a:ext>
            </a:extLst>
          </p:cNvPr>
          <p:cNvSpPr>
            <a:spLocks noGrp="1"/>
          </p:cNvSpPr>
          <p:nvPr>
            <p:ph type="title"/>
          </p:nvPr>
        </p:nvSpPr>
        <p:spPr>
          <a:xfrm>
            <a:off x="458169" y="1316407"/>
            <a:ext cx="4023360" cy="2306637"/>
          </a:xfrm>
        </p:spPr>
        <p:txBody>
          <a:bodyPr vert="horz" lIns="91440" tIns="45720" rIns="91440" bIns="45720" rtlCol="0" anchor="b">
            <a:normAutofit/>
          </a:bodyPr>
          <a:lstStyle/>
          <a:p>
            <a:r>
              <a:rPr lang="en-US" sz="4800" dirty="0"/>
              <a:t>Parable of the Great Banquet</a:t>
            </a:r>
          </a:p>
        </p:txBody>
      </p:sp>
      <p:sp>
        <p:nvSpPr>
          <p:cNvPr id="3" name="Content Placeholder 2">
            <a:extLst>
              <a:ext uri="{FF2B5EF4-FFF2-40B4-BE49-F238E27FC236}">
                <a16:creationId xmlns:a16="http://schemas.microsoft.com/office/drawing/2014/main" id="{3BD1A4D9-6FFA-5283-12B1-7F00F7E78A4E}"/>
              </a:ext>
            </a:extLst>
          </p:cNvPr>
          <p:cNvSpPr>
            <a:spLocks noGrp="1"/>
          </p:cNvSpPr>
          <p:nvPr>
            <p:ph idx="1"/>
          </p:nvPr>
        </p:nvSpPr>
        <p:spPr>
          <a:xfrm>
            <a:off x="477982" y="3779375"/>
            <a:ext cx="4023359" cy="1208141"/>
          </a:xfrm>
        </p:spPr>
        <p:txBody>
          <a:bodyPr vert="horz" lIns="91440" tIns="45720" rIns="91440" bIns="45720" rtlCol="0">
            <a:normAutofit/>
          </a:bodyPr>
          <a:lstStyle/>
          <a:p>
            <a:pPr marL="0" indent="0">
              <a:buNone/>
            </a:pPr>
            <a:r>
              <a:rPr lang="en-US" sz="3600" dirty="0"/>
              <a:t>Luke 14:15-24</a:t>
            </a:r>
          </a:p>
        </p:txBody>
      </p:sp>
      <p:sp>
        <p:nvSpPr>
          <p:cNvPr id="13" name="Rectangle 12">
            <a:extLst>
              <a:ext uri="{FF2B5EF4-FFF2-40B4-BE49-F238E27FC236}">
                <a16:creationId xmlns:a16="http://schemas.microsoft.com/office/drawing/2014/main" id="{8B92098F-4D7F-EBA2-3676-0DA57E589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6985369C-AA4E-B2B5-AB91-286781F9D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23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C7076-00B5-8E6E-CE2D-26EBB616F0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2546B1-4C1D-F661-C804-720B338E8ED1}"/>
              </a:ext>
            </a:extLst>
          </p:cNvPr>
          <p:cNvSpPr>
            <a:spLocks noGrp="1"/>
          </p:cNvSpPr>
          <p:nvPr>
            <p:ph type="title"/>
          </p:nvPr>
        </p:nvSpPr>
        <p:spPr/>
        <p:txBody>
          <a:bodyPr/>
          <a:lstStyle/>
          <a:p>
            <a:r>
              <a:rPr lang="en-US" dirty="0"/>
              <a:t>Parable of the Great Banquet</a:t>
            </a:r>
          </a:p>
        </p:txBody>
      </p:sp>
      <p:sp>
        <p:nvSpPr>
          <p:cNvPr id="3" name="Content Placeholder 2">
            <a:extLst>
              <a:ext uri="{FF2B5EF4-FFF2-40B4-BE49-F238E27FC236}">
                <a16:creationId xmlns:a16="http://schemas.microsoft.com/office/drawing/2014/main" id="{76F97112-C840-9919-693C-54CC0E7AAF11}"/>
              </a:ext>
            </a:extLst>
          </p:cNvPr>
          <p:cNvSpPr>
            <a:spLocks noGrp="1"/>
          </p:cNvSpPr>
          <p:nvPr>
            <p:ph idx="1"/>
          </p:nvPr>
        </p:nvSpPr>
        <p:spPr>
          <a:xfrm>
            <a:off x="838200" y="1825624"/>
            <a:ext cx="10515600" cy="4458218"/>
          </a:xfrm>
        </p:spPr>
        <p:txBody>
          <a:bodyPr>
            <a:normAutofit/>
          </a:bodyPr>
          <a:lstStyle/>
          <a:p>
            <a:r>
              <a:rPr lang="en-US" sz="3200" dirty="0"/>
              <a:t>Yet another parable told around the table of a Pharisee!</a:t>
            </a:r>
          </a:p>
          <a:p>
            <a:endParaRPr lang="en-US" sz="2400" dirty="0"/>
          </a:p>
          <a:p>
            <a:r>
              <a:rPr lang="en-US" sz="3200" dirty="0"/>
              <a:t>Contains themes from all three of our previous parables:</a:t>
            </a:r>
          </a:p>
          <a:p>
            <a:pPr lvl="1"/>
            <a:r>
              <a:rPr lang="en-US" sz="2800" dirty="0"/>
              <a:t>Prodigal Son – seeking out the lost</a:t>
            </a:r>
          </a:p>
          <a:p>
            <a:pPr lvl="1"/>
            <a:r>
              <a:rPr lang="en-US" sz="2800" dirty="0"/>
              <a:t>Two debtors – invitation is freely given</a:t>
            </a:r>
          </a:p>
          <a:p>
            <a:pPr lvl="1"/>
            <a:r>
              <a:rPr lang="en-US" sz="2800" dirty="0"/>
              <a:t>Sheep and goats – those who reject the invitation vs. those who are welcomed in</a:t>
            </a:r>
          </a:p>
          <a:p>
            <a:endParaRPr lang="en-US" sz="2400" dirty="0"/>
          </a:p>
          <a:p>
            <a:r>
              <a:rPr lang="en-US" sz="3200" dirty="0"/>
              <a:t>Vision of an expanded and broad Kingdom (see class 1)</a:t>
            </a:r>
          </a:p>
          <a:p>
            <a:endParaRPr lang="en-US" sz="3200" dirty="0"/>
          </a:p>
          <a:p>
            <a:endParaRPr lang="en-US" sz="3200" dirty="0"/>
          </a:p>
        </p:txBody>
      </p:sp>
    </p:spTree>
    <p:extLst>
      <p:ext uri="{BB962C8B-B14F-4D97-AF65-F5344CB8AC3E}">
        <p14:creationId xmlns:p14="http://schemas.microsoft.com/office/powerpoint/2010/main" val="3041291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20E34-D872-EAEE-F41A-C689BEB13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9BF92-1B19-53CE-278C-E4620C3B549F}"/>
              </a:ext>
            </a:extLst>
          </p:cNvPr>
          <p:cNvSpPr>
            <a:spLocks noGrp="1"/>
          </p:cNvSpPr>
          <p:nvPr>
            <p:ph type="title"/>
          </p:nvPr>
        </p:nvSpPr>
        <p:spPr/>
        <p:txBody>
          <a:bodyPr/>
          <a:lstStyle/>
          <a:p>
            <a:r>
              <a:rPr lang="en-US" dirty="0"/>
              <a:t>Parable of the Great Banquet</a:t>
            </a:r>
          </a:p>
        </p:txBody>
      </p:sp>
      <p:sp>
        <p:nvSpPr>
          <p:cNvPr id="3" name="Content Placeholder 2">
            <a:extLst>
              <a:ext uri="{FF2B5EF4-FFF2-40B4-BE49-F238E27FC236}">
                <a16:creationId xmlns:a16="http://schemas.microsoft.com/office/drawing/2014/main" id="{3E10C5D3-532D-11AE-FABE-CC7D430476C4}"/>
              </a:ext>
            </a:extLst>
          </p:cNvPr>
          <p:cNvSpPr>
            <a:spLocks noGrp="1"/>
          </p:cNvSpPr>
          <p:nvPr>
            <p:ph idx="1"/>
          </p:nvPr>
        </p:nvSpPr>
        <p:spPr/>
        <p:txBody>
          <a:bodyPr>
            <a:normAutofit/>
          </a:bodyPr>
          <a:lstStyle/>
          <a:p>
            <a:r>
              <a:rPr lang="en-US" sz="3200" dirty="0"/>
              <a:t>Numerous Themes present:</a:t>
            </a:r>
          </a:p>
          <a:p>
            <a:pPr lvl="1"/>
            <a:r>
              <a:rPr lang="en-US" sz="2800" dirty="0"/>
              <a:t>Our relationship to wealth / possessions</a:t>
            </a:r>
          </a:p>
          <a:p>
            <a:pPr lvl="2"/>
            <a:r>
              <a:rPr lang="en-US" sz="2400" dirty="0"/>
              <a:t>Those who reject the invitation do so because of what they have</a:t>
            </a:r>
          </a:p>
          <a:p>
            <a:pPr lvl="1"/>
            <a:r>
              <a:rPr lang="en-US" sz="2800" dirty="0"/>
              <a:t>God seeks out those on the margins</a:t>
            </a:r>
          </a:p>
          <a:p>
            <a:pPr lvl="2"/>
            <a:r>
              <a:rPr lang="en-US" sz="2400" dirty="0"/>
              <a:t>“Bring in the poor, the crippled, the blind, and the lame”</a:t>
            </a:r>
          </a:p>
          <a:p>
            <a:pPr lvl="1"/>
            <a:r>
              <a:rPr lang="en-US" sz="2800" dirty="0"/>
              <a:t>God seeks out those outside of Israel (aka Gentiles)</a:t>
            </a:r>
          </a:p>
          <a:p>
            <a:pPr lvl="2"/>
            <a:r>
              <a:rPr lang="en-US" sz="2400" dirty="0"/>
              <a:t>“Go out into the roads and lanes” – the land outside the city</a:t>
            </a:r>
          </a:p>
          <a:p>
            <a:pPr lvl="1"/>
            <a:r>
              <a:rPr lang="en-US" sz="2800" dirty="0"/>
              <a:t>Invitation is freely given, not earned</a:t>
            </a:r>
          </a:p>
          <a:p>
            <a:pPr lvl="2"/>
            <a:r>
              <a:rPr lang="en-US" sz="2400" dirty="0"/>
              <a:t>Being seated at God’s table is a gift given to us</a:t>
            </a:r>
          </a:p>
          <a:p>
            <a:endParaRPr lang="en-US" sz="3200" dirty="0"/>
          </a:p>
        </p:txBody>
      </p:sp>
    </p:spTree>
    <p:extLst>
      <p:ext uri="{BB962C8B-B14F-4D97-AF65-F5344CB8AC3E}">
        <p14:creationId xmlns:p14="http://schemas.microsoft.com/office/powerpoint/2010/main" val="2259820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A599C-372D-7A47-5A1A-2DCD9D8F72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9A08FE-BC70-1982-AFFA-1970558A09B4}"/>
              </a:ext>
            </a:extLst>
          </p:cNvPr>
          <p:cNvSpPr>
            <a:spLocks noGrp="1"/>
          </p:cNvSpPr>
          <p:nvPr>
            <p:ph type="title"/>
          </p:nvPr>
        </p:nvSpPr>
        <p:spPr/>
        <p:txBody>
          <a:bodyPr/>
          <a:lstStyle/>
          <a:p>
            <a:r>
              <a:rPr lang="en-US" dirty="0"/>
              <a:t>Parable of the Great Banquet</a:t>
            </a:r>
          </a:p>
        </p:txBody>
      </p:sp>
      <p:sp>
        <p:nvSpPr>
          <p:cNvPr id="3" name="Content Placeholder 2">
            <a:extLst>
              <a:ext uri="{FF2B5EF4-FFF2-40B4-BE49-F238E27FC236}">
                <a16:creationId xmlns:a16="http://schemas.microsoft.com/office/drawing/2014/main" id="{A38AB1FB-310B-ABCC-B7CA-193F226EC4BA}"/>
              </a:ext>
            </a:extLst>
          </p:cNvPr>
          <p:cNvSpPr>
            <a:spLocks noGrp="1"/>
          </p:cNvSpPr>
          <p:nvPr>
            <p:ph idx="1"/>
          </p:nvPr>
        </p:nvSpPr>
        <p:spPr>
          <a:xfrm>
            <a:off x="838199" y="1825625"/>
            <a:ext cx="10687493" cy="4755928"/>
          </a:xfrm>
        </p:spPr>
        <p:txBody>
          <a:bodyPr>
            <a:normAutofit/>
          </a:bodyPr>
          <a:lstStyle/>
          <a:p>
            <a:r>
              <a:rPr lang="en-US" sz="3200" dirty="0"/>
              <a:t>Eschatological Interpretation</a:t>
            </a:r>
          </a:p>
          <a:p>
            <a:pPr lvl="1"/>
            <a:r>
              <a:rPr lang="en-US" sz="2800" dirty="0"/>
              <a:t>Proponents of each eschatological view can find support in verse 17: “At the time for the dinner he sent his slave to say to those who had been invited, “Come; for everything is ready now”</a:t>
            </a:r>
          </a:p>
          <a:p>
            <a:pPr lvl="1"/>
            <a:r>
              <a:rPr lang="en-US" sz="2800" dirty="0"/>
              <a:t>Consistent – The dinner refers to Christ’s Second Coming, when all will finally be given the opportunity to eat at God’s table</a:t>
            </a:r>
          </a:p>
          <a:p>
            <a:pPr lvl="1"/>
            <a:r>
              <a:rPr lang="en-US" sz="2800" dirty="0"/>
              <a:t>Realized – This passage refers to the Pharisees and others who have rejected their invitation to the Kingdom, welcoming instead Gentiles, the lost, etc.</a:t>
            </a:r>
          </a:p>
          <a:p>
            <a:pPr lvl="1"/>
            <a:r>
              <a:rPr lang="en-US" sz="2800" dirty="0"/>
              <a:t>Inaugurated – Everything is ready; the Kingdom of God is at hand – we must accept our invitation and go out to invite others</a:t>
            </a:r>
          </a:p>
          <a:p>
            <a:pPr lvl="1"/>
            <a:endParaRPr lang="en-US" sz="2800" dirty="0"/>
          </a:p>
          <a:p>
            <a:pPr lvl="1"/>
            <a:endParaRPr lang="en-US" sz="2800" dirty="0"/>
          </a:p>
        </p:txBody>
      </p:sp>
    </p:spTree>
    <p:extLst>
      <p:ext uri="{BB962C8B-B14F-4D97-AF65-F5344CB8AC3E}">
        <p14:creationId xmlns:p14="http://schemas.microsoft.com/office/powerpoint/2010/main" val="1596182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2A4B71-752E-68E6-8EC6-DA5AABE97487}"/>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862C501-6B59-282F-B93B-963CEF0F0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E8C2F46-416D-6E13-3930-B6AE174F2AE2}"/>
              </a:ext>
            </a:extLst>
          </p:cNvPr>
          <p:cNvPicPr>
            <a:picLocks noChangeAspect="1"/>
          </p:cNvPicPr>
          <p:nvPr/>
        </p:nvPicPr>
        <p:blipFill>
          <a:blip r:embed="rId2"/>
          <a:srcRect l="5047" r="26885"/>
          <a:stretch>
            <a:fillRect/>
          </a:stretch>
        </p:blipFill>
        <p:spPr>
          <a:xfrm>
            <a:off x="7082204" y="3456442"/>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Picture 8">
            <a:extLst>
              <a:ext uri="{FF2B5EF4-FFF2-40B4-BE49-F238E27FC236}">
                <a16:creationId xmlns:a16="http://schemas.microsoft.com/office/drawing/2014/main" id="{324C9938-7CDA-15F2-6C1D-23832FC2342F}"/>
              </a:ext>
            </a:extLst>
          </p:cNvPr>
          <p:cNvPicPr>
            <a:picLocks noChangeAspect="1"/>
          </p:cNvPicPr>
          <p:nvPr/>
        </p:nvPicPr>
        <p:blipFill>
          <a:blip r:embed="rId3"/>
          <a:srcRect l="5895" r="1" b="1"/>
          <a:stretch>
            <a:fillRect/>
          </a:stretch>
        </p:blipFill>
        <p:spPr>
          <a:xfrm>
            <a:off x="3113707" y="3442711"/>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8" name="Picture 7">
            <a:extLst>
              <a:ext uri="{FF2B5EF4-FFF2-40B4-BE49-F238E27FC236}">
                <a16:creationId xmlns:a16="http://schemas.microsoft.com/office/drawing/2014/main" id="{0F2522CC-2C11-D51D-271A-4C023FCBC624}"/>
              </a:ext>
            </a:extLst>
          </p:cNvPr>
          <p:cNvPicPr>
            <a:picLocks noChangeAspect="1"/>
          </p:cNvPicPr>
          <p:nvPr/>
        </p:nvPicPr>
        <p:blipFill>
          <a:blip r:embed="rId4"/>
          <a:srcRect t="825" r="-2" b="7447"/>
          <a:stretch>
            <a:fillRect/>
          </a:stretch>
        </p:blipFill>
        <p:spPr>
          <a:xfrm>
            <a:off x="7136029" y="-10"/>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7" name="Freeform: Shape 16">
            <a:extLst>
              <a:ext uri="{FF2B5EF4-FFF2-40B4-BE49-F238E27FC236}">
                <a16:creationId xmlns:a16="http://schemas.microsoft.com/office/drawing/2014/main" id="{99F6034E-31C7-B158-41F0-3F8B1FC3C6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A321444D-4CB9-E9CE-7BCF-F93BCB1189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B1CA50A-B089-436D-63A0-CA1850B47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ED19FCDF-7A0B-6FBF-8048-5DC13CF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A49FE87-BFEA-8A70-7EDA-4FCAA78C1CF1}"/>
              </a:ext>
            </a:extLst>
          </p:cNvPr>
          <p:cNvSpPr txBox="1"/>
          <p:nvPr/>
        </p:nvSpPr>
        <p:spPr>
          <a:xfrm>
            <a:off x="448056" y="555607"/>
            <a:ext cx="2869388" cy="5887865"/>
          </a:xfrm>
          <a:prstGeom prst="rect">
            <a:avLst/>
          </a:prstGeom>
        </p:spPr>
        <p:txBody>
          <a:bodyPr vert="horz" lIns="91440" tIns="45720" rIns="91440" bIns="45720" rtlCol="0">
            <a:normAutofit/>
          </a:bodyPr>
          <a:lstStyle/>
          <a:p>
            <a:pPr>
              <a:lnSpc>
                <a:spcPct val="90000"/>
              </a:lnSpc>
              <a:spcAft>
                <a:spcPts val="600"/>
              </a:spcAft>
            </a:pPr>
            <a:r>
              <a:rPr lang="en-US" sz="2800" b="1" dirty="0"/>
              <a:t>How will the Kingdom of God be Fulfilled?</a:t>
            </a:r>
            <a:br>
              <a:rPr lang="en-US" sz="2400" dirty="0"/>
            </a:br>
            <a:br>
              <a:rPr lang="en-US" sz="2400" dirty="0"/>
            </a:br>
            <a:endParaRPr lang="en-US" sz="2400" dirty="0"/>
          </a:p>
          <a:p>
            <a:pPr>
              <a:lnSpc>
                <a:spcPct val="90000"/>
              </a:lnSpc>
              <a:spcAft>
                <a:spcPts val="600"/>
              </a:spcAft>
            </a:pPr>
            <a:r>
              <a:rPr lang="en-US" sz="2400" dirty="0"/>
              <a:t>Parable of the Prodigal Son</a:t>
            </a:r>
            <a:br>
              <a:rPr lang="en-US" sz="2400" dirty="0"/>
            </a:br>
            <a:br>
              <a:rPr lang="en-US" sz="2400" dirty="0"/>
            </a:br>
            <a:r>
              <a:rPr lang="en-US" sz="2400" dirty="0"/>
              <a:t>Parable of the Two Debtors</a:t>
            </a:r>
            <a:br>
              <a:rPr lang="en-US" sz="2400" dirty="0"/>
            </a:br>
            <a:br>
              <a:rPr lang="en-US" sz="2400" dirty="0"/>
            </a:br>
            <a:r>
              <a:rPr lang="en-US" sz="2400" dirty="0"/>
              <a:t>Parable of the Sheep &amp; Goats</a:t>
            </a:r>
            <a:br>
              <a:rPr lang="en-US" sz="2400" dirty="0"/>
            </a:br>
            <a:br>
              <a:rPr lang="en-US" sz="2400" dirty="0"/>
            </a:br>
            <a:r>
              <a:rPr lang="en-US" sz="2400" dirty="0"/>
              <a:t>Parable of the Great Banquet</a:t>
            </a:r>
          </a:p>
        </p:txBody>
      </p:sp>
      <p:pic>
        <p:nvPicPr>
          <p:cNvPr id="5" name="Picture 4">
            <a:extLst>
              <a:ext uri="{FF2B5EF4-FFF2-40B4-BE49-F238E27FC236}">
                <a16:creationId xmlns:a16="http://schemas.microsoft.com/office/drawing/2014/main" id="{A45D370C-35FD-0DCF-F314-24AB63F2657A}"/>
              </a:ext>
            </a:extLst>
          </p:cNvPr>
          <p:cNvPicPr>
            <a:picLocks noChangeAspect="1"/>
          </p:cNvPicPr>
          <p:nvPr/>
        </p:nvPicPr>
        <p:blipFill>
          <a:blip r:embed="rId5"/>
          <a:srcRect t="16714" r="2" b="32131"/>
          <a:stretch>
            <a:fillRect/>
          </a:stretch>
        </p:blipFill>
        <p:spPr>
          <a:xfrm>
            <a:off x="3136389" y="13721"/>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3166978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23139-CC90-8C22-B56B-641B7135F26C}"/>
              </a:ext>
            </a:extLst>
          </p:cNvPr>
          <p:cNvSpPr>
            <a:spLocks noGrp="1"/>
          </p:cNvSpPr>
          <p:nvPr>
            <p:ph type="title"/>
          </p:nvPr>
        </p:nvSpPr>
        <p:spPr/>
        <p:txBody>
          <a:bodyPr/>
          <a:lstStyle/>
          <a:p>
            <a:r>
              <a:rPr lang="en-US" dirty="0"/>
              <a:t>How Will the Kingdom of God be Fulfilled?</a:t>
            </a:r>
          </a:p>
        </p:txBody>
      </p:sp>
      <p:sp>
        <p:nvSpPr>
          <p:cNvPr id="3" name="Content Placeholder 2">
            <a:extLst>
              <a:ext uri="{FF2B5EF4-FFF2-40B4-BE49-F238E27FC236}">
                <a16:creationId xmlns:a16="http://schemas.microsoft.com/office/drawing/2014/main" id="{96DDA04F-0362-3E81-5901-6807C57C89B7}"/>
              </a:ext>
            </a:extLst>
          </p:cNvPr>
          <p:cNvSpPr>
            <a:spLocks noGrp="1"/>
          </p:cNvSpPr>
          <p:nvPr>
            <p:ph idx="1"/>
          </p:nvPr>
        </p:nvSpPr>
        <p:spPr>
          <a:xfrm>
            <a:off x="838200" y="1825625"/>
            <a:ext cx="10515600" cy="4667250"/>
          </a:xfrm>
        </p:spPr>
        <p:txBody>
          <a:bodyPr>
            <a:normAutofit/>
          </a:bodyPr>
          <a:lstStyle/>
          <a:p>
            <a:r>
              <a:rPr lang="en-US" sz="3200" dirty="0"/>
              <a:t>Parable of the Prodigal Son</a:t>
            </a:r>
          </a:p>
          <a:p>
            <a:pPr lvl="1"/>
            <a:r>
              <a:rPr lang="en-US" sz="2800" dirty="0"/>
              <a:t>God will seek out the lost, even those who have spurned faith</a:t>
            </a:r>
          </a:p>
          <a:p>
            <a:r>
              <a:rPr lang="en-US" sz="3200" dirty="0"/>
              <a:t>Parable of the Two Debtors</a:t>
            </a:r>
          </a:p>
          <a:p>
            <a:pPr lvl="1"/>
            <a:r>
              <a:rPr lang="en-US" sz="2800" dirty="0"/>
              <a:t>God’s forgiveness is expansive, including those with great debt</a:t>
            </a:r>
          </a:p>
          <a:p>
            <a:r>
              <a:rPr lang="en-US" sz="3200" dirty="0"/>
              <a:t>Parable of the Sheep and the Goats</a:t>
            </a:r>
          </a:p>
          <a:p>
            <a:pPr lvl="1"/>
            <a:r>
              <a:rPr lang="en-US" sz="2800" dirty="0"/>
              <a:t>God still cares deeply about our treatment of others </a:t>
            </a:r>
          </a:p>
          <a:p>
            <a:r>
              <a:rPr lang="en-US" sz="3200" dirty="0"/>
              <a:t>Parable of the Great Banquet</a:t>
            </a:r>
            <a:endParaRPr lang="en-US" dirty="0"/>
          </a:p>
          <a:p>
            <a:pPr lvl="1"/>
            <a:r>
              <a:rPr lang="en-US" sz="2800" dirty="0"/>
              <a:t>God’s table is expansive, seeking out the lost, but we cannot forgo our invitation to live </a:t>
            </a:r>
            <a:r>
              <a:rPr lang="en-US" sz="2800"/>
              <a:t>a faithful life</a:t>
            </a:r>
            <a:endParaRPr lang="en-US" sz="2800" dirty="0"/>
          </a:p>
        </p:txBody>
      </p:sp>
    </p:spTree>
    <p:extLst>
      <p:ext uri="{BB962C8B-B14F-4D97-AF65-F5344CB8AC3E}">
        <p14:creationId xmlns:p14="http://schemas.microsoft.com/office/powerpoint/2010/main" val="1826733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B4FC5-9581-49EC-EBC0-CC5322292F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212C7B-F5EF-3E5D-30C0-7981FF53E387}"/>
              </a:ext>
            </a:extLst>
          </p:cNvPr>
          <p:cNvSpPr>
            <a:spLocks noGrp="1"/>
          </p:cNvSpPr>
          <p:nvPr>
            <p:ph type="title"/>
          </p:nvPr>
        </p:nvSpPr>
        <p:spPr/>
        <p:txBody>
          <a:bodyPr/>
          <a:lstStyle/>
          <a:p>
            <a:r>
              <a:rPr lang="en-US" dirty="0"/>
              <a:t>Parables Series </a:t>
            </a:r>
          </a:p>
        </p:txBody>
      </p:sp>
      <p:sp>
        <p:nvSpPr>
          <p:cNvPr id="3" name="Content Placeholder 2">
            <a:extLst>
              <a:ext uri="{FF2B5EF4-FFF2-40B4-BE49-F238E27FC236}">
                <a16:creationId xmlns:a16="http://schemas.microsoft.com/office/drawing/2014/main" id="{19194575-DE4B-DCF8-30C6-EEB63233973C}"/>
              </a:ext>
            </a:extLst>
          </p:cNvPr>
          <p:cNvSpPr>
            <a:spLocks noGrp="1"/>
          </p:cNvSpPr>
          <p:nvPr>
            <p:ph idx="1"/>
          </p:nvPr>
        </p:nvSpPr>
        <p:spPr/>
        <p:txBody>
          <a:bodyPr>
            <a:normAutofit/>
          </a:bodyPr>
          <a:lstStyle/>
          <a:p>
            <a:r>
              <a:rPr lang="en-US" sz="3200" dirty="0"/>
              <a:t>June 8 – Parables About Who Belongs in the Kingdom</a:t>
            </a:r>
          </a:p>
          <a:p>
            <a:pPr lvl="1"/>
            <a:r>
              <a:rPr lang="en-US" sz="2800" dirty="0"/>
              <a:t>Good Samaritan, The Wedding Feast, Laborers in the Vineyard</a:t>
            </a:r>
          </a:p>
          <a:p>
            <a:r>
              <a:rPr lang="en-US" sz="3200" dirty="0"/>
              <a:t>June 22 – Parables About Growing the Kingdom</a:t>
            </a:r>
          </a:p>
          <a:p>
            <a:pPr lvl="1"/>
            <a:r>
              <a:rPr lang="en-US" sz="2800" dirty="0"/>
              <a:t>The Sower, Parable of the Talents, Light Under a Bushel</a:t>
            </a:r>
          </a:p>
          <a:p>
            <a:r>
              <a:rPr lang="en-US" sz="3200" dirty="0"/>
              <a:t>June 29 – Parables About Fulfilling the Kingdom</a:t>
            </a:r>
          </a:p>
          <a:p>
            <a:pPr lvl="1"/>
            <a:r>
              <a:rPr lang="en-US" sz="2800" dirty="0"/>
              <a:t>Prodigal Son, Two Debtors, Sheep and Goats, Great Banquet</a:t>
            </a:r>
          </a:p>
          <a:p>
            <a:pPr marL="457200" lvl="1" indent="0">
              <a:buNone/>
            </a:pPr>
            <a:r>
              <a:rPr lang="en-US" sz="2800" dirty="0"/>
              <a:t> </a:t>
            </a:r>
          </a:p>
        </p:txBody>
      </p:sp>
    </p:spTree>
    <p:extLst>
      <p:ext uri="{BB962C8B-B14F-4D97-AF65-F5344CB8AC3E}">
        <p14:creationId xmlns:p14="http://schemas.microsoft.com/office/powerpoint/2010/main" val="882770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45F3E-E34B-6F2A-DC9E-825F6F45A1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751FAA-C675-60E8-17BA-6E05334AED8A}"/>
              </a:ext>
            </a:extLst>
          </p:cNvPr>
          <p:cNvSpPr>
            <a:spLocks noGrp="1"/>
          </p:cNvSpPr>
          <p:nvPr>
            <p:ph type="title"/>
          </p:nvPr>
        </p:nvSpPr>
        <p:spPr>
          <a:xfrm>
            <a:off x="838200" y="365125"/>
            <a:ext cx="10515600" cy="1049005"/>
          </a:xfrm>
        </p:spPr>
        <p:txBody>
          <a:bodyPr/>
          <a:lstStyle/>
          <a:p>
            <a:r>
              <a:rPr lang="en-US" dirty="0"/>
              <a:t>When will the “Kingdom of God” be fulfilled?</a:t>
            </a:r>
          </a:p>
        </p:txBody>
      </p:sp>
      <p:sp>
        <p:nvSpPr>
          <p:cNvPr id="3" name="Content Placeholder 2">
            <a:extLst>
              <a:ext uri="{FF2B5EF4-FFF2-40B4-BE49-F238E27FC236}">
                <a16:creationId xmlns:a16="http://schemas.microsoft.com/office/drawing/2014/main" id="{BC5D26CB-14EB-D1DF-FCC2-27792120A52D}"/>
              </a:ext>
            </a:extLst>
          </p:cNvPr>
          <p:cNvSpPr>
            <a:spLocks noGrp="1"/>
          </p:cNvSpPr>
          <p:nvPr>
            <p:ph idx="1"/>
          </p:nvPr>
        </p:nvSpPr>
        <p:spPr>
          <a:xfrm>
            <a:off x="838200" y="1520456"/>
            <a:ext cx="10515600" cy="5167423"/>
          </a:xfrm>
        </p:spPr>
        <p:txBody>
          <a:bodyPr>
            <a:normAutofit/>
          </a:bodyPr>
          <a:lstStyle/>
          <a:p>
            <a:pPr>
              <a:lnSpc>
                <a:spcPct val="120000"/>
              </a:lnSpc>
            </a:pPr>
            <a:r>
              <a:rPr lang="en-US" sz="3200" dirty="0"/>
              <a:t>Jesus’ Parables and Eschatology</a:t>
            </a:r>
          </a:p>
          <a:p>
            <a:pPr lvl="1">
              <a:lnSpc>
                <a:spcPct val="120000"/>
              </a:lnSpc>
            </a:pPr>
            <a:r>
              <a:rPr lang="en-US" sz="2800" dirty="0"/>
              <a:t>Eschatology – understanding of the “end time”, comes from the Greek word </a:t>
            </a:r>
            <a:r>
              <a:rPr lang="en-US" sz="2800" i="1" dirty="0"/>
              <a:t>eschaton, </a:t>
            </a:r>
            <a:r>
              <a:rPr lang="en-US" sz="2800" dirty="0"/>
              <a:t>meaning the climax of the divine plan</a:t>
            </a:r>
          </a:p>
          <a:p>
            <a:pPr lvl="1">
              <a:lnSpc>
                <a:spcPct val="120000"/>
              </a:lnSpc>
            </a:pPr>
            <a:r>
              <a:rPr lang="en-US" sz="2800" dirty="0"/>
              <a:t>At least a dozen parables are explicitly eschatological;         many more can be interpreted through that lens</a:t>
            </a:r>
          </a:p>
          <a:p>
            <a:pPr>
              <a:lnSpc>
                <a:spcPct val="120000"/>
              </a:lnSpc>
            </a:pPr>
            <a:r>
              <a:rPr lang="en-US" sz="3200" dirty="0"/>
              <a:t>Parable of the Mustard Seed</a:t>
            </a:r>
          </a:p>
          <a:p>
            <a:pPr lvl="1">
              <a:lnSpc>
                <a:spcPct val="120000"/>
              </a:lnSpc>
            </a:pPr>
            <a:r>
              <a:rPr lang="en-US" sz="2800" dirty="0"/>
              <a:t>Desire for God’s kingdom to come in full – but how will we know when it comes to pass?</a:t>
            </a:r>
          </a:p>
        </p:txBody>
      </p:sp>
    </p:spTree>
    <p:extLst>
      <p:ext uri="{BB962C8B-B14F-4D97-AF65-F5344CB8AC3E}">
        <p14:creationId xmlns:p14="http://schemas.microsoft.com/office/powerpoint/2010/main" val="2049155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2FE80-1D73-05F4-721D-A8BB649F5B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854075-446D-32E2-D257-2C6012CCA39D}"/>
              </a:ext>
            </a:extLst>
          </p:cNvPr>
          <p:cNvSpPr>
            <a:spLocks noGrp="1"/>
          </p:cNvSpPr>
          <p:nvPr>
            <p:ph type="title"/>
          </p:nvPr>
        </p:nvSpPr>
        <p:spPr>
          <a:xfrm>
            <a:off x="838200" y="365125"/>
            <a:ext cx="10515600" cy="1049005"/>
          </a:xfrm>
        </p:spPr>
        <p:txBody>
          <a:bodyPr/>
          <a:lstStyle/>
          <a:p>
            <a:r>
              <a:rPr lang="en-US" dirty="0"/>
              <a:t>When will the “Kingdom of God” be fulfilled?</a:t>
            </a:r>
          </a:p>
        </p:txBody>
      </p:sp>
      <p:sp>
        <p:nvSpPr>
          <p:cNvPr id="3" name="Content Placeholder 2">
            <a:extLst>
              <a:ext uri="{FF2B5EF4-FFF2-40B4-BE49-F238E27FC236}">
                <a16:creationId xmlns:a16="http://schemas.microsoft.com/office/drawing/2014/main" id="{21E9A0E7-CD37-4FB3-3D66-35F985C05E31}"/>
              </a:ext>
            </a:extLst>
          </p:cNvPr>
          <p:cNvSpPr>
            <a:spLocks noGrp="1"/>
          </p:cNvSpPr>
          <p:nvPr>
            <p:ph idx="1"/>
          </p:nvPr>
        </p:nvSpPr>
        <p:spPr>
          <a:xfrm>
            <a:off x="838200" y="1520456"/>
            <a:ext cx="10515600" cy="5167423"/>
          </a:xfrm>
        </p:spPr>
        <p:txBody>
          <a:bodyPr>
            <a:normAutofit/>
          </a:bodyPr>
          <a:lstStyle/>
          <a:p>
            <a:pPr>
              <a:lnSpc>
                <a:spcPct val="120000"/>
              </a:lnSpc>
            </a:pPr>
            <a:r>
              <a:rPr lang="en-US" sz="3200" dirty="0"/>
              <a:t>Consistent Eschatology </a:t>
            </a:r>
          </a:p>
          <a:p>
            <a:pPr lvl="1">
              <a:lnSpc>
                <a:spcPct val="120000"/>
              </a:lnSpc>
            </a:pPr>
            <a:r>
              <a:rPr lang="en-US" sz="2800" dirty="0"/>
              <a:t>Jesus’ ministry exclusively looks ahead to a future coming of the Son of Man</a:t>
            </a:r>
          </a:p>
          <a:p>
            <a:pPr>
              <a:lnSpc>
                <a:spcPct val="120000"/>
              </a:lnSpc>
            </a:pPr>
            <a:r>
              <a:rPr lang="en-US" sz="3200" dirty="0"/>
              <a:t>Realized Eschatology </a:t>
            </a:r>
          </a:p>
          <a:p>
            <a:pPr lvl="1">
              <a:lnSpc>
                <a:spcPct val="120000"/>
              </a:lnSpc>
            </a:pPr>
            <a:r>
              <a:rPr lang="en-US" sz="2800" dirty="0"/>
              <a:t>Not about the future, but has been realized in the present</a:t>
            </a:r>
          </a:p>
          <a:p>
            <a:pPr>
              <a:lnSpc>
                <a:spcPct val="120000"/>
              </a:lnSpc>
            </a:pPr>
            <a:r>
              <a:rPr lang="en-US" sz="3200" dirty="0"/>
              <a:t>Inaugurated </a:t>
            </a:r>
            <a:r>
              <a:rPr lang="en-US" sz="3200"/>
              <a:t>Eschatology </a:t>
            </a:r>
            <a:endParaRPr lang="en-US" sz="3200" dirty="0"/>
          </a:p>
          <a:p>
            <a:pPr lvl="1">
              <a:lnSpc>
                <a:spcPct val="120000"/>
              </a:lnSpc>
            </a:pPr>
            <a:r>
              <a:rPr lang="en-US" sz="2800" dirty="0"/>
              <a:t>“Already, but not yet” – Jesus’ ministry has begun this final age, but it is not yet realized in full</a:t>
            </a:r>
          </a:p>
          <a:p>
            <a:pPr>
              <a:lnSpc>
                <a:spcPct val="120000"/>
              </a:lnSpc>
            </a:pPr>
            <a:endParaRPr lang="en-US" sz="3200" dirty="0"/>
          </a:p>
        </p:txBody>
      </p:sp>
    </p:spTree>
    <p:extLst>
      <p:ext uri="{BB962C8B-B14F-4D97-AF65-F5344CB8AC3E}">
        <p14:creationId xmlns:p14="http://schemas.microsoft.com/office/powerpoint/2010/main" val="3026792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BF086-8676-D2F9-38E6-A49741B030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D6F243-A519-6747-872E-54AD97FBCF78}"/>
              </a:ext>
            </a:extLst>
          </p:cNvPr>
          <p:cNvSpPr>
            <a:spLocks noGrp="1"/>
          </p:cNvSpPr>
          <p:nvPr>
            <p:ph type="title"/>
          </p:nvPr>
        </p:nvSpPr>
        <p:spPr>
          <a:xfrm>
            <a:off x="838200" y="365125"/>
            <a:ext cx="10515600" cy="1049005"/>
          </a:xfrm>
        </p:spPr>
        <p:txBody>
          <a:bodyPr/>
          <a:lstStyle/>
          <a:p>
            <a:r>
              <a:rPr lang="en-US" dirty="0"/>
              <a:t>When will the “Kingdom of God” be fulfilled?</a:t>
            </a:r>
          </a:p>
        </p:txBody>
      </p:sp>
      <p:sp>
        <p:nvSpPr>
          <p:cNvPr id="3" name="Content Placeholder 2">
            <a:extLst>
              <a:ext uri="{FF2B5EF4-FFF2-40B4-BE49-F238E27FC236}">
                <a16:creationId xmlns:a16="http://schemas.microsoft.com/office/drawing/2014/main" id="{62D8EC5C-16AA-F521-7364-7661BA69AF73}"/>
              </a:ext>
            </a:extLst>
          </p:cNvPr>
          <p:cNvSpPr>
            <a:spLocks noGrp="1"/>
          </p:cNvSpPr>
          <p:nvPr>
            <p:ph idx="1"/>
          </p:nvPr>
        </p:nvSpPr>
        <p:spPr>
          <a:xfrm>
            <a:off x="838200" y="1520456"/>
            <a:ext cx="10708758" cy="5167423"/>
          </a:xfrm>
        </p:spPr>
        <p:txBody>
          <a:bodyPr>
            <a:normAutofit/>
          </a:bodyPr>
          <a:lstStyle/>
          <a:p>
            <a:pPr>
              <a:lnSpc>
                <a:spcPct val="120000"/>
              </a:lnSpc>
            </a:pPr>
            <a:r>
              <a:rPr lang="en-US" sz="3200" dirty="0"/>
              <a:t>These eschatological views become a powerful interpretive framework for how we interact with the parables</a:t>
            </a:r>
          </a:p>
          <a:p>
            <a:pPr>
              <a:lnSpc>
                <a:spcPct val="120000"/>
              </a:lnSpc>
            </a:pPr>
            <a:r>
              <a:rPr lang="en-US" sz="3200" dirty="0"/>
              <a:t>My view – Acts 1:6-8 </a:t>
            </a:r>
          </a:p>
          <a:p>
            <a:pPr marL="457200" lvl="1" indent="0">
              <a:lnSpc>
                <a:spcPct val="120000"/>
              </a:lnSpc>
              <a:buNone/>
            </a:pPr>
            <a:r>
              <a:rPr lang="en-US" dirty="0"/>
              <a:t>So when they had come together, they asked him, “Lord, is this the time when you will restore the kingdom to Israel?” </a:t>
            </a:r>
            <a:r>
              <a:rPr lang="en-US" b="1" baseline="30000" dirty="0"/>
              <a:t> </a:t>
            </a:r>
            <a:r>
              <a:rPr lang="en-US" dirty="0"/>
              <a:t>He replied, “It is not for you to know the times or periods that the Father has set by his own authority. </a:t>
            </a:r>
            <a:r>
              <a:rPr lang="en-US" b="1" baseline="30000" dirty="0"/>
              <a:t> </a:t>
            </a:r>
            <a:r>
              <a:rPr lang="en-US" dirty="0"/>
              <a:t>But you will receive power when the Holy Spirit has come upon you, and you will be my witnesses in Jerusalem, in all Judea and Samaria, and to the ends of the earth.”</a:t>
            </a:r>
            <a:endParaRPr lang="en-US" sz="2800" dirty="0"/>
          </a:p>
          <a:p>
            <a:pPr>
              <a:lnSpc>
                <a:spcPct val="120000"/>
              </a:lnSpc>
            </a:pPr>
            <a:endParaRPr lang="en-US" sz="3200" dirty="0"/>
          </a:p>
        </p:txBody>
      </p:sp>
    </p:spTree>
    <p:extLst>
      <p:ext uri="{BB962C8B-B14F-4D97-AF65-F5344CB8AC3E}">
        <p14:creationId xmlns:p14="http://schemas.microsoft.com/office/powerpoint/2010/main" val="3294612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03912A6-110F-0FCF-CBCC-AF3C5DEC726D}"/>
              </a:ext>
            </a:extLst>
          </p:cNvPr>
          <p:cNvPicPr>
            <a:picLocks noChangeAspect="1"/>
          </p:cNvPicPr>
          <p:nvPr/>
        </p:nvPicPr>
        <p:blipFill>
          <a:blip r:embed="rId2"/>
          <a:srcRect l="5047" r="26885"/>
          <a:stretch>
            <a:fillRect/>
          </a:stretch>
        </p:blipFill>
        <p:spPr>
          <a:xfrm>
            <a:off x="7082204" y="3456442"/>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Picture 8">
            <a:extLst>
              <a:ext uri="{FF2B5EF4-FFF2-40B4-BE49-F238E27FC236}">
                <a16:creationId xmlns:a16="http://schemas.microsoft.com/office/drawing/2014/main" id="{8CECEDFA-1D65-7CCD-5E8F-B1693455FB4F}"/>
              </a:ext>
            </a:extLst>
          </p:cNvPr>
          <p:cNvPicPr>
            <a:picLocks noChangeAspect="1"/>
          </p:cNvPicPr>
          <p:nvPr/>
        </p:nvPicPr>
        <p:blipFill>
          <a:blip r:embed="rId3"/>
          <a:srcRect l="5895" r="1" b="1"/>
          <a:stretch>
            <a:fillRect/>
          </a:stretch>
        </p:blipFill>
        <p:spPr>
          <a:xfrm>
            <a:off x="3113707" y="3442711"/>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8" name="Picture 7">
            <a:extLst>
              <a:ext uri="{FF2B5EF4-FFF2-40B4-BE49-F238E27FC236}">
                <a16:creationId xmlns:a16="http://schemas.microsoft.com/office/drawing/2014/main" id="{D85590EB-63F8-7825-952A-F1759BEFC279}"/>
              </a:ext>
            </a:extLst>
          </p:cNvPr>
          <p:cNvPicPr>
            <a:picLocks noChangeAspect="1"/>
          </p:cNvPicPr>
          <p:nvPr/>
        </p:nvPicPr>
        <p:blipFill>
          <a:blip r:embed="rId4"/>
          <a:srcRect t="825" r="-2" b="7447"/>
          <a:stretch>
            <a:fillRect/>
          </a:stretch>
        </p:blipFill>
        <p:spPr>
          <a:xfrm>
            <a:off x="7136029" y="-10"/>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7" name="Freeform: Shape 16">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6B26276-90BC-F1FC-54C2-D261E0CAA90B}"/>
              </a:ext>
            </a:extLst>
          </p:cNvPr>
          <p:cNvSpPr txBox="1"/>
          <p:nvPr/>
        </p:nvSpPr>
        <p:spPr>
          <a:xfrm>
            <a:off x="448056" y="555607"/>
            <a:ext cx="2869388" cy="5887865"/>
          </a:xfrm>
          <a:prstGeom prst="rect">
            <a:avLst/>
          </a:prstGeom>
        </p:spPr>
        <p:txBody>
          <a:bodyPr vert="horz" lIns="91440" tIns="45720" rIns="91440" bIns="45720" rtlCol="0">
            <a:normAutofit/>
          </a:bodyPr>
          <a:lstStyle/>
          <a:p>
            <a:pPr>
              <a:lnSpc>
                <a:spcPct val="90000"/>
              </a:lnSpc>
              <a:spcAft>
                <a:spcPts val="600"/>
              </a:spcAft>
            </a:pPr>
            <a:r>
              <a:rPr lang="en-US" sz="2800" b="1" dirty="0"/>
              <a:t>How will the Kingdom of God be Fulfilled?</a:t>
            </a:r>
            <a:br>
              <a:rPr lang="en-US" sz="2400" dirty="0"/>
            </a:br>
            <a:br>
              <a:rPr lang="en-US" sz="2400" dirty="0"/>
            </a:br>
            <a:endParaRPr lang="en-US" sz="2400" dirty="0"/>
          </a:p>
          <a:p>
            <a:pPr>
              <a:lnSpc>
                <a:spcPct val="90000"/>
              </a:lnSpc>
              <a:spcAft>
                <a:spcPts val="600"/>
              </a:spcAft>
            </a:pPr>
            <a:r>
              <a:rPr lang="en-US" sz="2400" dirty="0"/>
              <a:t>Parable of the Prodigal Son</a:t>
            </a:r>
            <a:br>
              <a:rPr lang="en-US" sz="2400" dirty="0"/>
            </a:br>
            <a:br>
              <a:rPr lang="en-US" sz="2400" dirty="0"/>
            </a:br>
            <a:r>
              <a:rPr lang="en-US" sz="2400" dirty="0"/>
              <a:t>Parable of the Two Debtors</a:t>
            </a:r>
            <a:br>
              <a:rPr lang="en-US" sz="2400" dirty="0"/>
            </a:br>
            <a:br>
              <a:rPr lang="en-US" sz="2400" dirty="0"/>
            </a:br>
            <a:r>
              <a:rPr lang="en-US" sz="2400" dirty="0"/>
              <a:t>Parable of the Sheep &amp; Goats</a:t>
            </a:r>
            <a:br>
              <a:rPr lang="en-US" sz="2400" dirty="0"/>
            </a:br>
            <a:br>
              <a:rPr lang="en-US" sz="2400" dirty="0"/>
            </a:br>
            <a:r>
              <a:rPr lang="en-US" sz="2400" dirty="0"/>
              <a:t>Parable of the Great Banquet</a:t>
            </a:r>
          </a:p>
        </p:txBody>
      </p:sp>
      <p:pic>
        <p:nvPicPr>
          <p:cNvPr id="5" name="Picture 4">
            <a:extLst>
              <a:ext uri="{FF2B5EF4-FFF2-40B4-BE49-F238E27FC236}">
                <a16:creationId xmlns:a16="http://schemas.microsoft.com/office/drawing/2014/main" id="{B468498F-59E2-FFC8-B696-F236AE2BB6A1}"/>
              </a:ext>
            </a:extLst>
          </p:cNvPr>
          <p:cNvPicPr>
            <a:picLocks noChangeAspect="1"/>
          </p:cNvPicPr>
          <p:nvPr/>
        </p:nvPicPr>
        <p:blipFill>
          <a:blip r:embed="rId5"/>
          <a:srcRect t="16714" r="2" b="32131"/>
          <a:stretch>
            <a:fillRect/>
          </a:stretch>
        </p:blipFill>
        <p:spPr>
          <a:xfrm>
            <a:off x="3136389" y="13721"/>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2585953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59C1029-FEC1-5A72-9DE8-C55AD11FBF7B}"/>
              </a:ext>
            </a:extLst>
          </p:cNvPr>
          <p:cNvPicPr>
            <a:picLocks noChangeAspect="1"/>
          </p:cNvPicPr>
          <p:nvPr/>
        </p:nvPicPr>
        <p:blipFill>
          <a:blip r:embed="rId2"/>
          <a:srcRect t="7281" r="9089" b="30326"/>
          <a:stretch>
            <a:fillRect/>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3188C2-9AE4-D969-C4EC-00C67263B0AC}"/>
              </a:ext>
            </a:extLst>
          </p:cNvPr>
          <p:cNvSpPr>
            <a:spLocks noGrp="1"/>
          </p:cNvSpPr>
          <p:nvPr>
            <p:ph type="title"/>
          </p:nvPr>
        </p:nvSpPr>
        <p:spPr>
          <a:xfrm>
            <a:off x="477980" y="1122363"/>
            <a:ext cx="4322619" cy="2479843"/>
          </a:xfrm>
        </p:spPr>
        <p:txBody>
          <a:bodyPr vert="horz" lIns="91440" tIns="45720" rIns="91440" bIns="45720" rtlCol="0" anchor="b">
            <a:normAutofit/>
          </a:bodyPr>
          <a:lstStyle/>
          <a:p>
            <a:r>
              <a:rPr lang="en-US" sz="4800" dirty="0"/>
              <a:t>The Parable of the Prodigal Son</a:t>
            </a:r>
          </a:p>
        </p:txBody>
      </p:sp>
      <p:sp>
        <p:nvSpPr>
          <p:cNvPr id="3" name="Content Placeholder 2">
            <a:extLst>
              <a:ext uri="{FF2B5EF4-FFF2-40B4-BE49-F238E27FC236}">
                <a16:creationId xmlns:a16="http://schemas.microsoft.com/office/drawing/2014/main" id="{FEBB5939-04F9-5B75-2B5A-61B8F241DC0C}"/>
              </a:ext>
            </a:extLst>
          </p:cNvPr>
          <p:cNvSpPr>
            <a:spLocks noGrp="1"/>
          </p:cNvSpPr>
          <p:nvPr>
            <p:ph idx="1"/>
          </p:nvPr>
        </p:nvSpPr>
        <p:spPr>
          <a:xfrm>
            <a:off x="477980" y="4021961"/>
            <a:ext cx="4023359" cy="1208141"/>
          </a:xfrm>
        </p:spPr>
        <p:txBody>
          <a:bodyPr vert="horz" lIns="91440" tIns="45720" rIns="91440" bIns="45720" rtlCol="0">
            <a:normAutofit/>
          </a:bodyPr>
          <a:lstStyle/>
          <a:p>
            <a:pPr marL="0" indent="0">
              <a:buNone/>
            </a:pPr>
            <a:r>
              <a:rPr lang="en-US" sz="3600" dirty="0"/>
              <a:t>Luke 15:11-32</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16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0CBF8-17E3-4672-5675-EE18539083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899C4F-C5B3-17DF-F369-3D229028FAED}"/>
              </a:ext>
            </a:extLst>
          </p:cNvPr>
          <p:cNvSpPr>
            <a:spLocks noGrp="1"/>
          </p:cNvSpPr>
          <p:nvPr>
            <p:ph type="title"/>
          </p:nvPr>
        </p:nvSpPr>
        <p:spPr/>
        <p:txBody>
          <a:bodyPr/>
          <a:lstStyle/>
          <a:p>
            <a:r>
              <a:rPr lang="en-US" dirty="0"/>
              <a:t>Parable of the Prodigal Son</a:t>
            </a:r>
          </a:p>
        </p:txBody>
      </p:sp>
      <p:sp>
        <p:nvSpPr>
          <p:cNvPr id="3" name="Content Placeholder 2">
            <a:extLst>
              <a:ext uri="{FF2B5EF4-FFF2-40B4-BE49-F238E27FC236}">
                <a16:creationId xmlns:a16="http://schemas.microsoft.com/office/drawing/2014/main" id="{BA0561AD-0A7B-9910-9C9C-D0F038D48FD4}"/>
              </a:ext>
            </a:extLst>
          </p:cNvPr>
          <p:cNvSpPr>
            <a:spLocks noGrp="1"/>
          </p:cNvSpPr>
          <p:nvPr>
            <p:ph idx="1"/>
          </p:nvPr>
        </p:nvSpPr>
        <p:spPr/>
        <p:txBody>
          <a:bodyPr>
            <a:normAutofit/>
          </a:bodyPr>
          <a:lstStyle/>
          <a:p>
            <a:r>
              <a:rPr lang="en-US" sz="3200" dirty="0"/>
              <a:t>Last and longest in a series of three parables around seeking the “lost” – Lost Sheep, Lost Coin, Prodigal Son</a:t>
            </a:r>
          </a:p>
          <a:p>
            <a:endParaRPr lang="en-US" sz="3200" dirty="0"/>
          </a:p>
          <a:p>
            <a:r>
              <a:rPr lang="en-US" sz="3200" i="1" dirty="0"/>
              <a:t>Prodigal</a:t>
            </a:r>
            <a:r>
              <a:rPr lang="en-US" sz="3200" dirty="0"/>
              <a:t> – does not mean “rebellious”; is in reference to the younger son’s wasteful spending</a:t>
            </a:r>
          </a:p>
          <a:p>
            <a:endParaRPr lang="en-US" sz="3200" dirty="0"/>
          </a:p>
          <a:p>
            <a:r>
              <a:rPr lang="en-US" sz="3200" dirty="0"/>
              <a:t>Younger sons are typically favored in the biblical text… Jacob vs. Esau, Isaac vs. Ishmael, Joseph vs. brothers</a:t>
            </a:r>
          </a:p>
        </p:txBody>
      </p:sp>
    </p:spTree>
    <p:extLst>
      <p:ext uri="{BB962C8B-B14F-4D97-AF65-F5344CB8AC3E}">
        <p14:creationId xmlns:p14="http://schemas.microsoft.com/office/powerpoint/2010/main" val="3460933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56228-ED08-F6EA-9D75-74E35CAE6C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F589F1-F9E4-183D-03CA-F9AB15A8FD49}"/>
              </a:ext>
            </a:extLst>
          </p:cNvPr>
          <p:cNvSpPr>
            <a:spLocks noGrp="1"/>
          </p:cNvSpPr>
          <p:nvPr>
            <p:ph type="title"/>
          </p:nvPr>
        </p:nvSpPr>
        <p:spPr/>
        <p:txBody>
          <a:bodyPr/>
          <a:lstStyle/>
          <a:p>
            <a:r>
              <a:rPr lang="en-US" dirty="0"/>
              <a:t>Parable of the Prodigal Son</a:t>
            </a:r>
          </a:p>
        </p:txBody>
      </p:sp>
      <p:sp>
        <p:nvSpPr>
          <p:cNvPr id="3" name="Content Placeholder 2">
            <a:extLst>
              <a:ext uri="{FF2B5EF4-FFF2-40B4-BE49-F238E27FC236}">
                <a16:creationId xmlns:a16="http://schemas.microsoft.com/office/drawing/2014/main" id="{FEAE591E-046E-0982-6099-216EA8A85220}"/>
              </a:ext>
            </a:extLst>
          </p:cNvPr>
          <p:cNvSpPr>
            <a:spLocks noGrp="1"/>
          </p:cNvSpPr>
          <p:nvPr>
            <p:ph idx="1"/>
          </p:nvPr>
        </p:nvSpPr>
        <p:spPr/>
        <p:txBody>
          <a:bodyPr>
            <a:normAutofit/>
          </a:bodyPr>
          <a:lstStyle/>
          <a:p>
            <a:r>
              <a:rPr lang="en-US" sz="3200" dirty="0"/>
              <a:t>Numerous Themes present:</a:t>
            </a:r>
          </a:p>
          <a:p>
            <a:pPr lvl="1"/>
            <a:r>
              <a:rPr lang="en-US" sz="2800" dirty="0"/>
              <a:t>Repentance</a:t>
            </a:r>
          </a:p>
          <a:p>
            <a:pPr lvl="2"/>
            <a:r>
              <a:rPr lang="en-US" sz="2400" dirty="0"/>
              <a:t>Younger son intends to repent in v.18, but is pre-empted by Father</a:t>
            </a:r>
          </a:p>
          <a:p>
            <a:pPr lvl="1"/>
            <a:r>
              <a:rPr lang="en-US" sz="2800" dirty="0"/>
              <a:t>Grace / Mercy</a:t>
            </a:r>
          </a:p>
          <a:p>
            <a:pPr lvl="2"/>
            <a:r>
              <a:rPr lang="en-US" sz="2400" dirty="0"/>
              <a:t>Father is clearly meant to be understood as God seeking the lost</a:t>
            </a:r>
          </a:p>
          <a:p>
            <a:pPr lvl="1"/>
            <a:r>
              <a:rPr lang="en-US" sz="2800" dirty="0"/>
              <a:t>Jealousy</a:t>
            </a:r>
          </a:p>
          <a:p>
            <a:pPr lvl="2"/>
            <a:r>
              <a:rPr lang="en-US" sz="2400" dirty="0"/>
              <a:t>Older son has been associated with Christians, Pharisees, ourselves</a:t>
            </a:r>
          </a:p>
          <a:p>
            <a:pPr lvl="1"/>
            <a:r>
              <a:rPr lang="en-US" sz="2800" dirty="0"/>
              <a:t>Wealth vs. the Father</a:t>
            </a:r>
          </a:p>
          <a:p>
            <a:pPr lvl="1"/>
            <a:r>
              <a:rPr lang="en-US" sz="2800" dirty="0"/>
              <a:t>“This son was dead and is alive; he was lost and is found!”</a:t>
            </a:r>
          </a:p>
          <a:p>
            <a:endParaRPr lang="en-US" sz="3200" dirty="0"/>
          </a:p>
        </p:txBody>
      </p:sp>
    </p:spTree>
    <p:extLst>
      <p:ext uri="{BB962C8B-B14F-4D97-AF65-F5344CB8AC3E}">
        <p14:creationId xmlns:p14="http://schemas.microsoft.com/office/powerpoint/2010/main" val="24436342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5874</TotalTime>
  <Words>1713</Words>
  <Application>Microsoft Office PowerPoint</Application>
  <PresentationFormat>Widescreen</PresentationFormat>
  <Paragraphs>159</Paragraphs>
  <Slides>26</Slides>
  <Notes>1</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Parables: Class 3</vt:lpstr>
      <vt:lpstr>Parables Series </vt:lpstr>
      <vt:lpstr>When will the “Kingdom of God” be fulfilled?</vt:lpstr>
      <vt:lpstr>When will the “Kingdom of God” be fulfilled?</vt:lpstr>
      <vt:lpstr>When will the “Kingdom of God” be fulfilled?</vt:lpstr>
      <vt:lpstr>PowerPoint Presentation</vt:lpstr>
      <vt:lpstr>The Parable of the Prodigal Son</vt:lpstr>
      <vt:lpstr>Parable of the Prodigal Son</vt:lpstr>
      <vt:lpstr>Parable of the Prodigal Son</vt:lpstr>
      <vt:lpstr>Parable of the Prodigal Son</vt:lpstr>
      <vt:lpstr>Parable of the Prodigal Son</vt:lpstr>
      <vt:lpstr>The Parable of the Two Debtors</vt:lpstr>
      <vt:lpstr>Parable of the Two Debtors</vt:lpstr>
      <vt:lpstr>Parable of the Two Debtors</vt:lpstr>
      <vt:lpstr>Parable of the Two Debtors</vt:lpstr>
      <vt:lpstr>The Parable of the Sheep and the Goats</vt:lpstr>
      <vt:lpstr>Parable of the Sheep and the Goats</vt:lpstr>
      <vt:lpstr>Parable of the Sheep and the Goats</vt:lpstr>
      <vt:lpstr>Parable of the Sheep and the Goats</vt:lpstr>
      <vt:lpstr>Parable of the Great Banquet</vt:lpstr>
      <vt:lpstr>Parable of the Great Banquet</vt:lpstr>
      <vt:lpstr>Parable of the Great Banquet</vt:lpstr>
      <vt:lpstr>Parable of the Great Banquet</vt:lpstr>
      <vt:lpstr>PowerPoint Presentation</vt:lpstr>
      <vt:lpstr>How Will the Kingdom of God be Fulfilled?</vt:lpstr>
      <vt:lpstr>Parables Series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 Helms</dc:creator>
  <cp:lastModifiedBy>Matt Helms</cp:lastModifiedBy>
  <cp:revision>5</cp:revision>
  <dcterms:created xsi:type="dcterms:W3CDTF">2025-02-24T19:07:51Z</dcterms:created>
  <dcterms:modified xsi:type="dcterms:W3CDTF">2025-06-29T00:00:25Z</dcterms:modified>
</cp:coreProperties>
</file>